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8"/>
  </p:handoutMasterIdLst>
  <p:sldIdLst>
    <p:sldId id="256" r:id="rId2"/>
    <p:sldId id="258" r:id="rId3"/>
    <p:sldId id="259" r:id="rId4"/>
    <p:sldId id="260" r:id="rId5"/>
    <p:sldId id="261" r:id="rId6"/>
    <p:sldId id="264" r:id="rId7"/>
    <p:sldId id="266" r:id="rId8"/>
    <p:sldId id="267" r:id="rId9"/>
    <p:sldId id="268" r:id="rId10"/>
    <p:sldId id="269" r:id="rId11"/>
    <p:sldId id="270" r:id="rId12"/>
    <p:sldId id="271" r:id="rId13"/>
    <p:sldId id="272" r:id="rId14"/>
    <p:sldId id="277" r:id="rId15"/>
    <p:sldId id="278" r:id="rId16"/>
    <p:sldId id="279"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6B54B31-038D-474B-8649-EAF67EAA596E}" type="datetimeFigureOut">
              <a:rPr lang="en-AU" smtClean="0"/>
              <a:t>2/08/2018</a:t>
            </a:fld>
            <a:endParaRPr lang="en-AU"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79C0CDA-BC6D-4264-9467-83BA572912CE}" type="slidenum">
              <a:rPr lang="en-AU" smtClean="0"/>
              <a:t>‹#›</a:t>
            </a:fld>
            <a:endParaRPr lang="en-AU" dirty="0"/>
          </a:p>
        </p:txBody>
      </p:sp>
    </p:spTree>
    <p:extLst>
      <p:ext uri="{BB962C8B-B14F-4D97-AF65-F5344CB8AC3E}">
        <p14:creationId xmlns:p14="http://schemas.microsoft.com/office/powerpoint/2010/main" val="32746772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AU" dirty="0"/>
          </a:p>
        </p:txBody>
      </p:sp>
      <p:sp>
        <p:nvSpPr>
          <p:cNvPr id="3" name="Subtitle 2"/>
          <p:cNvSpPr>
            <a:spLocks noGrp="1"/>
          </p:cNvSpPr>
          <p:nvPr>
            <p:ph type="subTitle" idx="1"/>
          </p:nvPr>
        </p:nvSpPr>
        <p:spPr/>
        <p:txBody>
          <a:bodyPr/>
          <a:lstStyle/>
          <a:p>
            <a:endParaRPr lang="en-AU" dirty="0"/>
          </a:p>
        </p:txBody>
      </p:sp>
      <p:grpSp>
        <p:nvGrpSpPr>
          <p:cNvPr id="4" name="Group 3"/>
          <p:cNvGrpSpPr>
            <a:grpSpLocks noChangeAspect="1"/>
          </p:cNvGrpSpPr>
          <p:nvPr/>
        </p:nvGrpSpPr>
        <p:grpSpPr bwMode="auto">
          <a:xfrm>
            <a:off x="1135063" y="1936750"/>
            <a:ext cx="8288337" cy="3341688"/>
            <a:chOff x="715" y="1220"/>
            <a:chExt cx="5221" cy="2105"/>
          </a:xfrm>
        </p:grpSpPr>
        <p:sp>
          <p:nvSpPr>
            <p:cNvPr id="5" name="AutoShape 3"/>
            <p:cNvSpPr>
              <a:spLocks noChangeAspect="1" noChangeArrowheads="1" noTextEdit="1"/>
            </p:cNvSpPr>
            <p:nvPr/>
          </p:nvSpPr>
          <p:spPr bwMode="auto">
            <a:xfrm>
              <a:off x="715" y="1220"/>
              <a:ext cx="5221" cy="2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 y="1220"/>
              <a:ext cx="5228" cy="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262967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Option 3: Voluntary Amalgamation</a:t>
            </a:r>
            <a:endParaRPr lang="en-AU" dirty="0"/>
          </a:p>
        </p:txBody>
      </p:sp>
      <p:sp>
        <p:nvSpPr>
          <p:cNvPr id="3" name="Content Placeholder 2"/>
          <p:cNvSpPr>
            <a:spLocks noGrp="1"/>
          </p:cNvSpPr>
          <p:nvPr>
            <p:ph idx="1"/>
          </p:nvPr>
        </p:nvSpPr>
        <p:spPr>
          <a:xfrm>
            <a:off x="677334" y="1390918"/>
            <a:ext cx="8596668" cy="5467082"/>
          </a:xfrm>
        </p:spPr>
        <p:txBody>
          <a:bodyPr>
            <a:normAutofit/>
          </a:bodyPr>
          <a:lstStyle/>
          <a:p>
            <a:r>
              <a:rPr lang="en-AU" sz="2400" b="1" dirty="0"/>
              <a:t>Findings</a:t>
            </a:r>
            <a:endParaRPr lang="en-AU" sz="2400" dirty="0"/>
          </a:p>
          <a:p>
            <a:pPr lvl="1"/>
            <a:r>
              <a:rPr lang="en-AU" sz="2400" dirty="0" smtClean="0"/>
              <a:t>The </a:t>
            </a:r>
            <a:r>
              <a:rPr lang="en-AU" sz="2400" dirty="0"/>
              <a:t>combined entity is sustainable over the next two decades </a:t>
            </a:r>
            <a:endParaRPr lang="en-AU" sz="2400" dirty="0" smtClean="0"/>
          </a:p>
          <a:p>
            <a:pPr lvl="2"/>
            <a:r>
              <a:rPr lang="en-AU" sz="2000" dirty="0" smtClean="0"/>
              <a:t>even with only </a:t>
            </a:r>
            <a:r>
              <a:rPr lang="en-AU" sz="2000" dirty="0"/>
              <a:t>very minor savings </a:t>
            </a:r>
            <a:r>
              <a:rPr lang="en-AU" sz="2000" dirty="0" smtClean="0"/>
              <a:t>of </a:t>
            </a:r>
            <a:r>
              <a:rPr lang="en-AU" sz="2000" dirty="0"/>
              <a:t>$250,000 per annum.</a:t>
            </a:r>
          </a:p>
          <a:p>
            <a:pPr lvl="1"/>
            <a:r>
              <a:rPr lang="en-AU" sz="2400" dirty="0" smtClean="0"/>
              <a:t>Would generate </a:t>
            </a:r>
            <a:r>
              <a:rPr lang="en-AU" sz="2400" dirty="0"/>
              <a:t>operating surpluses every year over the 20-year period. </a:t>
            </a:r>
          </a:p>
          <a:p>
            <a:pPr lvl="1"/>
            <a:r>
              <a:rPr lang="en-AU" sz="2400" dirty="0" smtClean="0"/>
              <a:t>Would provide </a:t>
            </a:r>
            <a:r>
              <a:rPr lang="en-AU" sz="2400" dirty="0"/>
              <a:t>a </a:t>
            </a:r>
            <a:r>
              <a:rPr lang="en-AU" sz="2400" dirty="0" smtClean="0"/>
              <a:t>benefit (compared </a:t>
            </a:r>
            <a:r>
              <a:rPr lang="en-AU" sz="2400" dirty="0"/>
              <a:t>to the stand-alone </a:t>
            </a:r>
            <a:r>
              <a:rPr lang="en-AU" sz="2400" dirty="0" smtClean="0"/>
              <a:t>Councils) in </a:t>
            </a:r>
            <a:r>
              <a:rPr lang="en-AU" sz="2400" dirty="0"/>
              <a:t>the form of a reduction in the rating burden on Sorell </a:t>
            </a:r>
            <a:r>
              <a:rPr lang="en-AU" sz="2400" dirty="0" smtClean="0"/>
              <a:t>and Tasman ratepayers: </a:t>
            </a:r>
          </a:p>
          <a:p>
            <a:pPr lvl="2"/>
            <a:r>
              <a:rPr lang="en-AU" sz="2000" dirty="0" smtClean="0"/>
              <a:t>$</a:t>
            </a:r>
            <a:r>
              <a:rPr lang="en-AU" sz="2000" dirty="0"/>
              <a:t>11.3 million over 20 </a:t>
            </a:r>
            <a:r>
              <a:rPr lang="en-AU" sz="2000" dirty="0" smtClean="0"/>
              <a:t>years; or </a:t>
            </a:r>
          </a:p>
          <a:p>
            <a:pPr lvl="2"/>
            <a:r>
              <a:rPr lang="en-AU" sz="2000" dirty="0" smtClean="0"/>
              <a:t>$</a:t>
            </a:r>
            <a:r>
              <a:rPr lang="en-AU" sz="2000" dirty="0"/>
              <a:t>920 per rateable property or $660 per resident across the combined </a:t>
            </a:r>
            <a:r>
              <a:rPr lang="en-AU" sz="2000" dirty="0" smtClean="0"/>
              <a:t>municipality.</a:t>
            </a:r>
          </a:p>
        </p:txBody>
      </p:sp>
    </p:spTree>
    <p:extLst>
      <p:ext uri="{BB962C8B-B14F-4D97-AF65-F5344CB8AC3E}">
        <p14:creationId xmlns:p14="http://schemas.microsoft.com/office/powerpoint/2010/main" val="509393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Option 3: Voluntary Amalgamation</a:t>
            </a:r>
            <a:endParaRPr lang="en-AU" dirty="0"/>
          </a:p>
        </p:txBody>
      </p:sp>
      <p:sp>
        <p:nvSpPr>
          <p:cNvPr id="3" name="Content Placeholder 2"/>
          <p:cNvSpPr>
            <a:spLocks noGrp="1"/>
          </p:cNvSpPr>
          <p:nvPr>
            <p:ph idx="1"/>
          </p:nvPr>
        </p:nvSpPr>
        <p:spPr>
          <a:xfrm>
            <a:off x="677334" y="1661375"/>
            <a:ext cx="8596668" cy="4881092"/>
          </a:xfrm>
        </p:spPr>
        <p:txBody>
          <a:bodyPr>
            <a:normAutofit/>
          </a:bodyPr>
          <a:lstStyle/>
          <a:p>
            <a:pPr lvl="1"/>
            <a:r>
              <a:rPr lang="en-AU" sz="1800" b="1" dirty="0"/>
              <a:t>Findings</a:t>
            </a:r>
            <a:endParaRPr lang="en-AU" sz="1800" dirty="0"/>
          </a:p>
          <a:p>
            <a:pPr lvl="2"/>
            <a:r>
              <a:rPr lang="en-AU" sz="1800" dirty="0" smtClean="0"/>
              <a:t>No scope for significant reduction </a:t>
            </a:r>
            <a:r>
              <a:rPr lang="en-AU" sz="1800" dirty="0"/>
              <a:t>in the existing aggregate staff levels.</a:t>
            </a:r>
          </a:p>
          <a:p>
            <a:pPr lvl="2"/>
            <a:r>
              <a:rPr lang="en-AU" sz="1800" dirty="0" smtClean="0"/>
              <a:t>A </a:t>
            </a:r>
            <a:r>
              <a:rPr lang="en-AU" sz="1800" dirty="0"/>
              <a:t>works depot and service site would continue to be justified at Tasman </a:t>
            </a:r>
            <a:r>
              <a:rPr lang="en-AU" sz="1800" dirty="0" smtClean="0"/>
              <a:t>(this was factored into </a:t>
            </a:r>
            <a:r>
              <a:rPr lang="en-AU" sz="1800" dirty="0"/>
              <a:t>the financial </a:t>
            </a:r>
            <a:r>
              <a:rPr lang="en-AU" sz="1800" dirty="0" smtClean="0"/>
              <a:t>modelling).</a:t>
            </a:r>
          </a:p>
          <a:p>
            <a:pPr lvl="2"/>
            <a:r>
              <a:rPr lang="en-AU" sz="1800" dirty="0"/>
              <a:t>The introduction of </a:t>
            </a:r>
            <a:r>
              <a:rPr lang="en-AU" sz="1800" dirty="0" smtClean="0"/>
              <a:t>(up to 3) electoral districts - </a:t>
            </a:r>
            <a:r>
              <a:rPr lang="en-AU" sz="1800" dirty="0"/>
              <a:t>complemented by community </a:t>
            </a:r>
            <a:r>
              <a:rPr lang="en-AU" sz="1800" dirty="0" smtClean="0"/>
              <a:t>boards- </a:t>
            </a:r>
            <a:r>
              <a:rPr lang="en-AU" sz="1800" dirty="0"/>
              <a:t>would maintain local </a:t>
            </a:r>
            <a:r>
              <a:rPr lang="en-AU" sz="1800" dirty="0" smtClean="0"/>
              <a:t>representation</a:t>
            </a:r>
          </a:p>
          <a:p>
            <a:pPr lvl="1"/>
            <a:r>
              <a:rPr lang="en-AU" sz="1800" dirty="0" smtClean="0"/>
              <a:t>An </a:t>
            </a:r>
            <a:r>
              <a:rPr lang="en-AU" sz="1800" dirty="0"/>
              <a:t>amalgamated council is likely </a:t>
            </a:r>
            <a:r>
              <a:rPr lang="en-AU" sz="1800" dirty="0" smtClean="0"/>
              <a:t>to: </a:t>
            </a:r>
          </a:p>
          <a:p>
            <a:pPr lvl="2"/>
            <a:r>
              <a:rPr lang="en-AU" sz="1800" dirty="0" smtClean="0"/>
              <a:t>Demonstrate </a:t>
            </a:r>
            <a:r>
              <a:rPr lang="en-AU" sz="1800" dirty="0"/>
              <a:t>improved sustainability and resilience in the face of potential financial ‘shocks’ but will still face some </a:t>
            </a:r>
            <a:r>
              <a:rPr lang="en-AU" sz="1800" dirty="0" smtClean="0"/>
              <a:t>challenges.</a:t>
            </a:r>
          </a:p>
          <a:p>
            <a:pPr lvl="2"/>
            <a:r>
              <a:rPr lang="en-AU" sz="1800" dirty="0"/>
              <a:t>Deliver efficiencies </a:t>
            </a:r>
            <a:r>
              <a:rPr lang="en-AU" sz="1800" dirty="0" smtClean="0"/>
              <a:t>(in </a:t>
            </a:r>
            <a:r>
              <a:rPr lang="en-AU" sz="1800" dirty="0"/>
              <a:t>internal transactional services and the removal of duplication between the two </a:t>
            </a:r>
            <a:r>
              <a:rPr lang="en-AU" sz="1800" dirty="0" smtClean="0"/>
              <a:t>Councils) which would </a:t>
            </a:r>
            <a:r>
              <a:rPr lang="en-AU" sz="1800" dirty="0"/>
              <a:t>free up resources to be reallocated to customer services and regulatory </a:t>
            </a:r>
            <a:r>
              <a:rPr lang="en-AU" sz="1800" dirty="0" smtClean="0"/>
              <a:t>obligations. </a:t>
            </a:r>
          </a:p>
          <a:p>
            <a:pPr lvl="2"/>
            <a:endParaRPr lang="en-AU" dirty="0"/>
          </a:p>
          <a:p>
            <a:endParaRPr lang="en-AU" dirty="0"/>
          </a:p>
        </p:txBody>
      </p:sp>
    </p:spTree>
    <p:extLst>
      <p:ext uri="{BB962C8B-B14F-4D97-AF65-F5344CB8AC3E}">
        <p14:creationId xmlns:p14="http://schemas.microsoft.com/office/powerpoint/2010/main" val="4069805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Option 3: Voluntary </a:t>
            </a:r>
            <a:r>
              <a:rPr lang="en-AU" dirty="0" smtClean="0"/>
              <a:t>Amalgamation</a:t>
            </a:r>
            <a:endParaRPr lang="en-AU" dirty="0"/>
          </a:p>
        </p:txBody>
      </p:sp>
      <p:sp>
        <p:nvSpPr>
          <p:cNvPr id="3" name="Content Placeholder 2"/>
          <p:cNvSpPr>
            <a:spLocks noGrp="1"/>
          </p:cNvSpPr>
          <p:nvPr>
            <p:ph idx="1"/>
          </p:nvPr>
        </p:nvSpPr>
        <p:spPr>
          <a:xfrm>
            <a:off x="677334" y="1557273"/>
            <a:ext cx="8596668" cy="3880773"/>
          </a:xfrm>
        </p:spPr>
        <p:txBody>
          <a:bodyPr>
            <a:normAutofit/>
          </a:bodyPr>
          <a:lstStyle/>
          <a:p>
            <a:pPr lvl="1"/>
            <a:r>
              <a:rPr lang="en-AU" sz="1800" dirty="0"/>
              <a:t>An amalgamated council is likely to allow for a greater strategic regional approach to planning and service delivery and provide outcomes that are likely to be greater than two stand-alone councils.</a:t>
            </a:r>
          </a:p>
          <a:p>
            <a:pPr lvl="1"/>
            <a:r>
              <a:rPr lang="en-AU" sz="1800" dirty="0" smtClean="0"/>
              <a:t>The two Council have </a:t>
            </a:r>
            <a:r>
              <a:rPr lang="en-AU" sz="1800" dirty="0"/>
              <a:t>very different rating systems that would need to be integrated over time in an amalgamated council. </a:t>
            </a:r>
            <a:endParaRPr lang="en-AU" sz="1800" dirty="0" smtClean="0"/>
          </a:p>
          <a:p>
            <a:pPr lvl="1"/>
            <a:r>
              <a:rPr lang="en-AU" sz="1800" dirty="0" smtClean="0"/>
              <a:t>Independent </a:t>
            </a:r>
            <a:r>
              <a:rPr lang="en-AU" sz="1800" dirty="0"/>
              <a:t>analysis, undertaken on behalf of the Board, indicates that a rating alignment over time is possible that would smooth the rating impacts on individual </a:t>
            </a:r>
            <a:r>
              <a:rPr lang="en-AU" sz="1800" dirty="0" smtClean="0"/>
              <a:t>ratepayers.</a:t>
            </a:r>
            <a:endParaRPr lang="en-AU" sz="1800" dirty="0"/>
          </a:p>
        </p:txBody>
      </p:sp>
    </p:spTree>
    <p:extLst>
      <p:ext uri="{BB962C8B-B14F-4D97-AF65-F5344CB8AC3E}">
        <p14:creationId xmlns:p14="http://schemas.microsoft.com/office/powerpoint/2010/main" val="4037142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24853"/>
            <a:ext cx="8596668" cy="1505547"/>
          </a:xfrm>
        </p:spPr>
        <p:txBody>
          <a:bodyPr>
            <a:normAutofit fontScale="90000"/>
          </a:bodyPr>
          <a:lstStyle/>
          <a:p>
            <a:r>
              <a:rPr lang="en-AU" sz="3200" dirty="0" smtClean="0"/>
              <a:t>Assessment Against Guiding Principles For Reform</a:t>
            </a:r>
            <a:br>
              <a:rPr lang="en-AU" sz="3200" dirty="0" smtClean="0"/>
            </a:br>
            <a:endParaRPr lang="en-AU" sz="3200" dirty="0"/>
          </a:p>
        </p:txBody>
      </p:sp>
      <p:sp>
        <p:nvSpPr>
          <p:cNvPr id="3" name="Content Placeholder 2"/>
          <p:cNvSpPr>
            <a:spLocks noGrp="1"/>
          </p:cNvSpPr>
          <p:nvPr>
            <p:ph idx="1"/>
          </p:nvPr>
        </p:nvSpPr>
        <p:spPr/>
        <p:txBody>
          <a:bodyPr/>
          <a:lstStyle/>
          <a:p>
            <a:pPr marL="1828800" lvl="4" indent="0">
              <a:buNone/>
            </a:pPr>
            <a:endParaRPr lang="en-AU" sz="1600" dirty="0"/>
          </a:p>
          <a:p>
            <a:pPr marL="1828800" lvl="4" indent="0">
              <a:buNone/>
            </a:pPr>
            <a:endParaRPr lang="en-AU" sz="1600" dirty="0"/>
          </a:p>
        </p:txBody>
      </p:sp>
      <p:graphicFrame>
        <p:nvGraphicFramePr>
          <p:cNvPr id="5" name="Table 4"/>
          <p:cNvGraphicFramePr>
            <a:graphicFrameLocks noGrp="1"/>
          </p:cNvGraphicFramePr>
          <p:nvPr>
            <p:extLst>
              <p:ext uri="{D42A27DB-BD31-4B8C-83A1-F6EECF244321}">
                <p14:modId xmlns:p14="http://schemas.microsoft.com/office/powerpoint/2010/main" val="437784800"/>
              </p:ext>
            </p:extLst>
          </p:nvPr>
        </p:nvGraphicFramePr>
        <p:xfrm>
          <a:off x="754146" y="1555587"/>
          <a:ext cx="8123930" cy="5107936"/>
        </p:xfrm>
        <a:graphic>
          <a:graphicData uri="http://schemas.openxmlformats.org/drawingml/2006/table">
            <a:tbl>
              <a:tblPr firstRow="1" bandRow="1">
                <a:tableStyleId>{5C22544A-7EE6-4342-B048-85BDC9FD1C3A}</a:tableStyleId>
              </a:tblPr>
              <a:tblGrid>
                <a:gridCol w="1593128">
                  <a:extLst>
                    <a:ext uri="{9D8B030D-6E8A-4147-A177-3AD203B41FA5}">
                      <a16:colId xmlns:a16="http://schemas.microsoft.com/office/drawing/2014/main" val="4177107532"/>
                    </a:ext>
                  </a:extLst>
                </a:gridCol>
                <a:gridCol w="989815">
                  <a:extLst>
                    <a:ext uri="{9D8B030D-6E8A-4147-A177-3AD203B41FA5}">
                      <a16:colId xmlns:a16="http://schemas.microsoft.com/office/drawing/2014/main" val="2268065071"/>
                    </a:ext>
                  </a:extLst>
                </a:gridCol>
                <a:gridCol w="1748478">
                  <a:extLst>
                    <a:ext uri="{9D8B030D-6E8A-4147-A177-3AD203B41FA5}">
                      <a16:colId xmlns:a16="http://schemas.microsoft.com/office/drawing/2014/main" val="494125334"/>
                    </a:ext>
                  </a:extLst>
                </a:gridCol>
                <a:gridCol w="1991638">
                  <a:extLst>
                    <a:ext uri="{9D8B030D-6E8A-4147-A177-3AD203B41FA5}">
                      <a16:colId xmlns:a16="http://schemas.microsoft.com/office/drawing/2014/main" val="2978611654"/>
                    </a:ext>
                  </a:extLst>
                </a:gridCol>
                <a:gridCol w="1800871">
                  <a:extLst>
                    <a:ext uri="{9D8B030D-6E8A-4147-A177-3AD203B41FA5}">
                      <a16:colId xmlns:a16="http://schemas.microsoft.com/office/drawing/2014/main" val="1613777692"/>
                    </a:ext>
                  </a:extLst>
                </a:gridCol>
              </a:tblGrid>
              <a:tr h="677549">
                <a:tc>
                  <a:txBody>
                    <a:bodyPr/>
                    <a:lstStyle/>
                    <a:p>
                      <a:r>
                        <a:rPr lang="en-AU" sz="1600" dirty="0" smtClean="0"/>
                        <a:t/>
                      </a:r>
                      <a:br>
                        <a:rPr lang="en-AU" sz="1600" dirty="0" smtClean="0"/>
                      </a:br>
                      <a:r>
                        <a:rPr lang="en-AU" sz="1600" dirty="0" smtClean="0"/>
                        <a:t>Guiding Principles</a:t>
                      </a:r>
                      <a:endParaRPr lang="en-AU" sz="1600" dirty="0"/>
                    </a:p>
                  </a:txBody>
                  <a:tcPr/>
                </a:tc>
                <a:tc>
                  <a:txBody>
                    <a:bodyPr/>
                    <a:lstStyle/>
                    <a:p>
                      <a:endParaRPr lang="en-AU" sz="1600" dirty="0"/>
                    </a:p>
                  </a:txBody>
                  <a:tcPr/>
                </a:tc>
                <a:tc>
                  <a:txBody>
                    <a:bodyPr/>
                    <a:lstStyle/>
                    <a:p>
                      <a:r>
                        <a:rPr lang="en-AU" sz="1600" baseline="0" dirty="0" smtClean="0"/>
                        <a:t>Stand-Alone Councils  (Option 1)</a:t>
                      </a:r>
                      <a:endParaRPr lang="en-AU" sz="1600" dirty="0"/>
                    </a:p>
                  </a:txBody>
                  <a:tcPr/>
                </a:tc>
                <a:tc>
                  <a:txBody>
                    <a:bodyPr/>
                    <a:lstStyle/>
                    <a:p>
                      <a:r>
                        <a:rPr lang="en-AU" sz="1600" dirty="0" smtClean="0"/>
                        <a:t>Further Shared Services </a:t>
                      </a:r>
                    </a:p>
                    <a:p>
                      <a:r>
                        <a:rPr lang="en-AU" sz="1600" dirty="0" smtClean="0"/>
                        <a:t>(Option</a:t>
                      </a:r>
                      <a:r>
                        <a:rPr lang="en-AU" sz="1600" baseline="0" dirty="0" smtClean="0"/>
                        <a:t> 2)</a:t>
                      </a:r>
                      <a:endParaRPr lang="en-AU" sz="1600" dirty="0"/>
                    </a:p>
                  </a:txBody>
                  <a:tcPr/>
                </a:tc>
                <a:tc>
                  <a:txBody>
                    <a:bodyPr/>
                    <a:lstStyle/>
                    <a:p>
                      <a:r>
                        <a:rPr lang="en-AU" sz="1600" dirty="0" smtClean="0"/>
                        <a:t>Amalgamated Council </a:t>
                      </a:r>
                      <a:br>
                        <a:rPr lang="en-AU" sz="1600" dirty="0" smtClean="0"/>
                      </a:br>
                      <a:r>
                        <a:rPr lang="en-AU" sz="1600" dirty="0" smtClean="0"/>
                        <a:t>(Option 3)</a:t>
                      </a:r>
                      <a:endParaRPr lang="en-AU" sz="1600" dirty="0"/>
                    </a:p>
                  </a:txBody>
                  <a:tcPr/>
                </a:tc>
                <a:extLst>
                  <a:ext uri="{0D108BD9-81ED-4DB2-BD59-A6C34878D82A}">
                    <a16:rowId xmlns:a16="http://schemas.microsoft.com/office/drawing/2014/main" val="296581590"/>
                  </a:ext>
                </a:extLst>
              </a:tr>
              <a:tr h="661198">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dirty="0" smtClean="0"/>
                        <a:t>1. Be in the interests of ratepayers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dirty="0" smtClean="0"/>
                        <a:t>Short-Term</a:t>
                      </a:r>
                    </a:p>
                  </a:txBody>
                  <a:tcPr/>
                </a:tc>
                <a:tc>
                  <a:txBody>
                    <a:bodyPr/>
                    <a:lstStyle/>
                    <a:p>
                      <a:endParaRPr lang="en-AU" sz="1200" dirty="0"/>
                    </a:p>
                  </a:txBody>
                  <a:tcP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dk1"/>
                        </a:solidFill>
                        <a:latin typeface="+mn-lt"/>
                        <a:ea typeface="+mn-ea"/>
                        <a:cs typeface="+mn-cs"/>
                      </a:endParaRPr>
                    </a:p>
                  </a:txBody>
                  <a:tcPr>
                    <a:solidFill>
                      <a:schemeClr val="bg1"/>
                    </a:solidFill>
                  </a:tcPr>
                </a:tc>
                <a:tc>
                  <a:txBody>
                    <a:bodyPr/>
                    <a:lstStyle/>
                    <a:p>
                      <a:endParaRPr lang="en-AU" sz="1200" dirty="0"/>
                    </a:p>
                  </a:txBody>
                  <a:tcPr>
                    <a:solidFill>
                      <a:schemeClr val="bg1"/>
                    </a:solidFill>
                  </a:tcPr>
                </a:tc>
                <a:extLst>
                  <a:ext uri="{0D108BD9-81ED-4DB2-BD59-A6C34878D82A}">
                    <a16:rowId xmlns:a16="http://schemas.microsoft.com/office/drawing/2014/main" val="2698147187"/>
                  </a:ext>
                </a:extLst>
              </a:tr>
              <a:tr h="613775">
                <a:tc vMerge="1">
                  <a:txBody>
                    <a:bodyPr/>
                    <a:lstStyle/>
                    <a:p>
                      <a:endParaRPr lang="en-AU" sz="1200" dirty="0"/>
                    </a:p>
                  </a:txBody>
                  <a:tcPr/>
                </a:tc>
                <a:tc>
                  <a:txBody>
                    <a:bodyPr/>
                    <a:lstStyle/>
                    <a:p>
                      <a:r>
                        <a:rPr lang="en-AU" sz="1200" dirty="0" smtClean="0"/>
                        <a:t>Long-term</a:t>
                      </a:r>
                      <a:endParaRPr lang="en-AU" sz="1200" dirty="0"/>
                    </a:p>
                  </a:txBody>
                  <a:tcPr/>
                </a:tc>
                <a:tc>
                  <a:txBody>
                    <a:bodyPr/>
                    <a:lstStyle/>
                    <a:p>
                      <a:endParaRPr lang="en-AU" sz="1200" kern="1200" dirty="0">
                        <a:solidFill>
                          <a:schemeClr val="dk1"/>
                        </a:solidFill>
                        <a:latin typeface="+mn-lt"/>
                        <a:ea typeface="+mn-ea"/>
                        <a:cs typeface="+mn-cs"/>
                      </a:endParaRPr>
                    </a:p>
                  </a:txBody>
                  <a:tcP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dk1"/>
                        </a:solidFill>
                        <a:latin typeface="+mn-lt"/>
                        <a:ea typeface="+mn-ea"/>
                        <a:cs typeface="+mn-cs"/>
                      </a:endParaRPr>
                    </a:p>
                  </a:txBody>
                  <a:tcPr>
                    <a:solidFill>
                      <a:schemeClr val="bg1"/>
                    </a:solidFill>
                  </a:tcPr>
                </a:tc>
                <a:tc>
                  <a:txBody>
                    <a:bodyPr/>
                    <a:lstStyle/>
                    <a:p>
                      <a:endParaRPr lang="en-AU" sz="1200" dirty="0"/>
                    </a:p>
                  </a:txBody>
                  <a:tcPr>
                    <a:solidFill>
                      <a:schemeClr val="bg1"/>
                    </a:solidFill>
                  </a:tcPr>
                </a:tc>
                <a:extLst>
                  <a:ext uri="{0D108BD9-81ED-4DB2-BD59-A6C34878D82A}">
                    <a16:rowId xmlns:a16="http://schemas.microsoft.com/office/drawing/2014/main" val="1482469275"/>
                  </a:ext>
                </a:extLst>
              </a:tr>
              <a:tr h="563671">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dirty="0" smtClean="0"/>
                        <a:t>2. Improve the level of service for communities</a:t>
                      </a:r>
                      <a:endParaRPr lang="en-AU"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dirty="0" smtClean="0"/>
                        <a:t>Short-Term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sz="1200" kern="1200" dirty="0">
                        <a:solidFill>
                          <a:schemeClr val="dk1"/>
                        </a:solidFill>
                        <a:latin typeface="+mn-lt"/>
                        <a:ea typeface="+mn-ea"/>
                        <a:cs typeface="+mn-cs"/>
                      </a:endParaRPr>
                    </a:p>
                  </a:txBody>
                  <a:tcP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sz="1200" kern="1200" dirty="0">
                        <a:solidFill>
                          <a:schemeClr val="dk1"/>
                        </a:solidFill>
                        <a:latin typeface="+mn-lt"/>
                        <a:ea typeface="+mn-ea"/>
                        <a:cs typeface="+mn-cs"/>
                      </a:endParaRPr>
                    </a:p>
                  </a:txBody>
                  <a:tcPr>
                    <a:solidFill>
                      <a:schemeClr val="bg1"/>
                    </a:solidFill>
                  </a:tcPr>
                </a:tc>
                <a:tc>
                  <a:txBody>
                    <a:bodyPr/>
                    <a:lstStyle/>
                    <a:p>
                      <a:endParaRPr lang="en-AU" sz="1200" dirty="0"/>
                    </a:p>
                  </a:txBody>
                  <a:tcPr>
                    <a:solidFill>
                      <a:schemeClr val="bg1"/>
                    </a:solidFill>
                  </a:tcPr>
                </a:tc>
                <a:extLst>
                  <a:ext uri="{0D108BD9-81ED-4DB2-BD59-A6C34878D82A}">
                    <a16:rowId xmlns:a16="http://schemas.microsoft.com/office/drawing/2014/main" val="3767893533"/>
                  </a:ext>
                </a:extLst>
              </a:tr>
              <a:tr h="663879">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sz="1200" dirty="0"/>
                    </a:p>
                  </a:txBody>
                  <a:tcPr/>
                </a:tc>
                <a:tc>
                  <a:txBody>
                    <a:bodyPr/>
                    <a:lstStyle/>
                    <a:p>
                      <a:r>
                        <a:rPr lang="en-AU" sz="1200" dirty="0" smtClean="0"/>
                        <a:t>Long-term</a:t>
                      </a:r>
                      <a:endParaRPr lang="en-AU"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sz="1200" kern="1200" dirty="0">
                        <a:solidFill>
                          <a:schemeClr val="dk1"/>
                        </a:solidFill>
                        <a:latin typeface="+mn-lt"/>
                        <a:ea typeface="+mn-ea"/>
                        <a:cs typeface="+mn-cs"/>
                      </a:endParaRPr>
                    </a:p>
                  </a:txBody>
                  <a:tcP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sz="1200" kern="1200" dirty="0">
                        <a:solidFill>
                          <a:schemeClr val="dk1"/>
                        </a:solidFill>
                        <a:latin typeface="+mn-lt"/>
                        <a:ea typeface="+mn-ea"/>
                        <a:cs typeface="+mn-cs"/>
                      </a:endParaRPr>
                    </a:p>
                  </a:txBody>
                  <a:tcPr>
                    <a:solidFill>
                      <a:schemeClr val="bg1"/>
                    </a:solidFill>
                  </a:tcPr>
                </a:tc>
                <a:tc>
                  <a:txBody>
                    <a:bodyPr/>
                    <a:lstStyle/>
                    <a:p>
                      <a:endParaRPr lang="en-AU" sz="1200" dirty="0"/>
                    </a:p>
                  </a:txBody>
                  <a:tcPr>
                    <a:solidFill>
                      <a:schemeClr val="bg1"/>
                    </a:solidFill>
                  </a:tcPr>
                </a:tc>
                <a:extLst>
                  <a:ext uri="{0D108BD9-81ED-4DB2-BD59-A6C34878D82A}">
                    <a16:rowId xmlns:a16="http://schemas.microsoft.com/office/drawing/2014/main" val="4006325175"/>
                  </a:ext>
                </a:extLst>
              </a:tr>
              <a:tr h="77661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dirty="0" smtClean="0"/>
                        <a:t>3. Preserve and maintain local representation</a:t>
                      </a:r>
                      <a:endParaRPr lang="en-AU"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dirty="0" smtClean="0"/>
                        <a:t>Short</a:t>
                      </a:r>
                      <a:r>
                        <a:rPr lang="en-AU" sz="1200" baseline="0" dirty="0" smtClean="0"/>
                        <a:t> </a:t>
                      </a:r>
                      <a:r>
                        <a:rPr lang="en-AU" sz="1200" dirty="0" smtClean="0"/>
                        <a:t>and Long-Term</a:t>
                      </a:r>
                    </a:p>
                  </a:txBody>
                  <a:tcPr/>
                </a:tc>
                <a:tc>
                  <a:txBody>
                    <a:bodyPr/>
                    <a:lstStyle/>
                    <a:p>
                      <a:endParaRPr lang="en-AU" sz="1200" kern="1200" dirty="0">
                        <a:solidFill>
                          <a:schemeClr val="dk1"/>
                        </a:solidFill>
                        <a:latin typeface="+mn-lt"/>
                        <a:ea typeface="+mn-ea"/>
                        <a:cs typeface="+mn-cs"/>
                      </a:endParaRPr>
                    </a:p>
                  </a:txBody>
                  <a:tcPr>
                    <a:solidFill>
                      <a:schemeClr val="bg1"/>
                    </a:solidFill>
                  </a:tcPr>
                </a:tc>
                <a:tc>
                  <a:txBody>
                    <a:bodyPr/>
                    <a:lstStyle/>
                    <a:p>
                      <a:endParaRPr lang="en-AU" sz="1200" kern="1200" dirty="0">
                        <a:solidFill>
                          <a:schemeClr val="dk1"/>
                        </a:solidFill>
                        <a:latin typeface="+mn-lt"/>
                        <a:ea typeface="+mn-ea"/>
                        <a:cs typeface="+mn-cs"/>
                      </a:endParaRPr>
                    </a:p>
                  </a:txBody>
                  <a:tcPr>
                    <a:solidFill>
                      <a:schemeClr val="bg1"/>
                    </a:solidFill>
                  </a:tcPr>
                </a:tc>
                <a:tc>
                  <a:txBody>
                    <a:bodyPr/>
                    <a:lstStyle/>
                    <a:p>
                      <a:endParaRPr lang="en-AU" sz="1200" dirty="0"/>
                    </a:p>
                  </a:txBody>
                  <a:tcPr>
                    <a:solidFill>
                      <a:schemeClr val="bg1"/>
                    </a:solidFill>
                  </a:tcPr>
                </a:tc>
                <a:extLst>
                  <a:ext uri="{0D108BD9-81ED-4DB2-BD59-A6C34878D82A}">
                    <a16:rowId xmlns:a16="http://schemas.microsoft.com/office/drawing/2014/main" val="2881948401"/>
                  </a:ext>
                </a:extLst>
              </a:tr>
              <a:tr h="563672">
                <a:tc rowSpan="2">
                  <a:txBody>
                    <a:bodyPr/>
                    <a:lstStyle/>
                    <a:p>
                      <a:endParaRPr lang="en-AU" sz="1200" kern="1200" dirty="0" smtClean="0">
                        <a:solidFill>
                          <a:schemeClr val="dk1"/>
                        </a:solidFill>
                        <a:latin typeface="+mn-lt"/>
                        <a:ea typeface="+mn-ea"/>
                        <a:cs typeface="+mn-cs"/>
                      </a:endParaRPr>
                    </a:p>
                    <a:p>
                      <a:r>
                        <a:rPr lang="en-AU" sz="1200" b="0" i="0" u="none" strike="noStrike" kern="1200" baseline="0" dirty="0" smtClean="0">
                          <a:solidFill>
                            <a:schemeClr val="dk1"/>
                          </a:solidFill>
                          <a:latin typeface="+mn-lt"/>
                          <a:ea typeface="+mn-ea"/>
                          <a:cs typeface="+mn-cs"/>
                        </a:rPr>
                        <a:t>4. </a:t>
                      </a:r>
                      <a:r>
                        <a:rPr lang="en-AU" sz="1200" kern="1200" dirty="0" smtClean="0">
                          <a:solidFill>
                            <a:schemeClr val="dk1"/>
                          </a:solidFill>
                          <a:latin typeface="+mn-lt"/>
                          <a:ea typeface="+mn-ea"/>
                          <a:cs typeface="+mn-cs"/>
                        </a:rPr>
                        <a:t>Ensure</a:t>
                      </a:r>
                      <a:r>
                        <a:rPr lang="en-AU" sz="1200" b="0" i="0" u="none" strike="noStrike" kern="1200" baseline="0" dirty="0" smtClean="0">
                          <a:solidFill>
                            <a:schemeClr val="dk1"/>
                          </a:solidFill>
                          <a:latin typeface="+mn-lt"/>
                          <a:ea typeface="+mn-ea"/>
                          <a:cs typeface="+mn-cs"/>
                        </a:rPr>
                        <a:t> that the financial status of the entities is strengthened</a:t>
                      </a:r>
                      <a:endParaRPr lang="en-AU"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dirty="0" smtClean="0"/>
                        <a:t>Short-Term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sz="1200" kern="1200" dirty="0">
                        <a:solidFill>
                          <a:schemeClr val="dk1"/>
                        </a:solidFill>
                        <a:latin typeface="+mn-lt"/>
                        <a:ea typeface="+mn-ea"/>
                        <a:cs typeface="+mn-cs"/>
                      </a:endParaRPr>
                    </a:p>
                  </a:txBody>
                  <a:tcP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sz="1200" kern="1200" dirty="0">
                        <a:solidFill>
                          <a:schemeClr val="dk1"/>
                        </a:solidFill>
                        <a:latin typeface="+mn-lt"/>
                        <a:ea typeface="+mn-ea"/>
                        <a:cs typeface="+mn-cs"/>
                      </a:endParaRPr>
                    </a:p>
                  </a:txBody>
                  <a:tcP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sz="1200" dirty="0"/>
                    </a:p>
                  </a:txBody>
                  <a:tcPr>
                    <a:solidFill>
                      <a:schemeClr val="bg1"/>
                    </a:solidFill>
                  </a:tcPr>
                </a:tc>
                <a:extLst>
                  <a:ext uri="{0D108BD9-81ED-4DB2-BD59-A6C34878D82A}">
                    <a16:rowId xmlns:a16="http://schemas.microsoft.com/office/drawing/2014/main" val="1630055644"/>
                  </a:ext>
                </a:extLst>
              </a:tr>
              <a:tr h="369680">
                <a:tc vMerge="1">
                  <a:txBody>
                    <a:bodyPr/>
                    <a:lstStyle/>
                    <a:p>
                      <a:endParaRPr lang="en-AU" sz="1200" dirty="0"/>
                    </a:p>
                  </a:txBody>
                  <a:tcPr/>
                </a:tc>
                <a:tc>
                  <a:txBody>
                    <a:bodyPr/>
                    <a:lstStyle/>
                    <a:p>
                      <a:r>
                        <a:rPr lang="en-AU" sz="1200" dirty="0" smtClean="0"/>
                        <a:t>Long-term</a:t>
                      </a:r>
                      <a:endParaRPr lang="en-AU"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dk1"/>
                        </a:solidFill>
                        <a:latin typeface="+mn-lt"/>
                        <a:ea typeface="+mn-ea"/>
                        <a:cs typeface="+mn-cs"/>
                      </a:endParaRPr>
                    </a:p>
                  </a:txBody>
                  <a:tcP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dk1"/>
                        </a:solidFill>
                        <a:latin typeface="+mn-lt"/>
                        <a:ea typeface="+mn-ea"/>
                        <a:cs typeface="+mn-cs"/>
                      </a:endParaRPr>
                    </a:p>
                  </a:txBody>
                  <a:tcP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sz="1200" dirty="0" smtClean="0"/>
                    </a:p>
                  </a:txBody>
                  <a:tcPr>
                    <a:solidFill>
                      <a:schemeClr val="bg1"/>
                    </a:solidFill>
                  </a:tcPr>
                </a:tc>
                <a:extLst>
                  <a:ext uri="{0D108BD9-81ED-4DB2-BD59-A6C34878D82A}">
                    <a16:rowId xmlns:a16="http://schemas.microsoft.com/office/drawing/2014/main" val="2849465191"/>
                  </a:ext>
                </a:extLst>
              </a:tr>
            </a:tbl>
          </a:graphicData>
        </a:graphic>
      </p:graphicFrame>
      <p:sp>
        <p:nvSpPr>
          <p:cNvPr id="6" name="Oval 5"/>
          <p:cNvSpPr/>
          <p:nvPr/>
        </p:nvSpPr>
        <p:spPr>
          <a:xfrm>
            <a:off x="7921731" y="2474079"/>
            <a:ext cx="292231" cy="3016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aphicFrame>
        <p:nvGraphicFramePr>
          <p:cNvPr id="8" name="Table 7"/>
          <p:cNvGraphicFramePr>
            <a:graphicFrameLocks noGrp="1"/>
          </p:cNvGraphicFramePr>
          <p:nvPr>
            <p:extLst>
              <p:ext uri="{D42A27DB-BD31-4B8C-83A1-F6EECF244321}">
                <p14:modId xmlns:p14="http://schemas.microsoft.com/office/powerpoint/2010/main" val="4133418740"/>
              </p:ext>
            </p:extLst>
          </p:nvPr>
        </p:nvGraphicFramePr>
        <p:xfrm>
          <a:off x="754146" y="925616"/>
          <a:ext cx="8127999" cy="6400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000673530"/>
                    </a:ext>
                  </a:extLst>
                </a:gridCol>
                <a:gridCol w="2709333">
                  <a:extLst>
                    <a:ext uri="{9D8B030D-6E8A-4147-A177-3AD203B41FA5}">
                      <a16:colId xmlns:a16="http://schemas.microsoft.com/office/drawing/2014/main" val="554519209"/>
                    </a:ext>
                  </a:extLst>
                </a:gridCol>
                <a:gridCol w="2709333">
                  <a:extLst>
                    <a:ext uri="{9D8B030D-6E8A-4147-A177-3AD203B41FA5}">
                      <a16:colId xmlns:a16="http://schemas.microsoft.com/office/drawing/2014/main" val="1412930357"/>
                    </a:ext>
                  </a:extLst>
                </a:gridCol>
              </a:tblGrid>
              <a:tr h="370840">
                <a:tc>
                  <a:txBody>
                    <a:bodyPr/>
                    <a:lstStyle/>
                    <a:p>
                      <a:r>
                        <a:rPr lang="en-AU" dirty="0" smtClean="0"/>
                        <a:t>     </a:t>
                      </a:r>
                      <a:r>
                        <a:rPr lang="en-AU" dirty="0" smtClean="0">
                          <a:solidFill>
                            <a:schemeClr val="accent2"/>
                          </a:solidFill>
                        </a:rPr>
                        <a:t>Material Benefit</a:t>
                      </a:r>
                      <a:endParaRPr lang="en-AU" dirty="0">
                        <a:solidFill>
                          <a:schemeClr val="accent2"/>
                        </a:solidFill>
                      </a:endParaRPr>
                    </a:p>
                  </a:txBody>
                  <a:tcP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smtClean="0"/>
                        <a:t>     </a:t>
                      </a:r>
                      <a:r>
                        <a:rPr lang="en-AU" sz="1800" dirty="0" smtClean="0">
                          <a:solidFill>
                            <a:schemeClr val="accent2"/>
                          </a:solidFill>
                        </a:rPr>
                        <a:t>Neutral (Small Benefit/Detriment</a:t>
                      </a:r>
                    </a:p>
                  </a:txBody>
                  <a:tcP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smtClean="0"/>
                        <a:t>     </a:t>
                      </a:r>
                      <a:r>
                        <a:rPr lang="en-AU" sz="1800" dirty="0" smtClean="0">
                          <a:solidFill>
                            <a:schemeClr val="accent2"/>
                          </a:solidFill>
                        </a:rPr>
                        <a:t>Material Detriment</a:t>
                      </a:r>
                    </a:p>
                    <a:p>
                      <a:endParaRPr lang="en-AU" dirty="0"/>
                    </a:p>
                  </a:txBody>
                  <a:tcPr>
                    <a:solidFill>
                      <a:schemeClr val="bg1"/>
                    </a:solidFill>
                  </a:tcPr>
                </a:tc>
                <a:extLst>
                  <a:ext uri="{0D108BD9-81ED-4DB2-BD59-A6C34878D82A}">
                    <a16:rowId xmlns:a16="http://schemas.microsoft.com/office/drawing/2014/main" val="236457809"/>
                  </a:ext>
                </a:extLst>
              </a:tr>
            </a:tbl>
          </a:graphicData>
        </a:graphic>
      </p:graphicFrame>
      <p:sp>
        <p:nvSpPr>
          <p:cNvPr id="11" name="Oval 10"/>
          <p:cNvSpPr/>
          <p:nvPr/>
        </p:nvSpPr>
        <p:spPr>
          <a:xfrm>
            <a:off x="873410" y="981238"/>
            <a:ext cx="243840" cy="264417"/>
          </a:xfrm>
          <a:prstGeom prst="ellipse">
            <a:avLst/>
          </a:prstGeom>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3" name="Oval 12"/>
          <p:cNvSpPr/>
          <p:nvPr/>
        </p:nvSpPr>
        <p:spPr>
          <a:xfrm>
            <a:off x="6247386" y="1003184"/>
            <a:ext cx="243840" cy="264417"/>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5" name="Oval 14"/>
          <p:cNvSpPr/>
          <p:nvPr/>
        </p:nvSpPr>
        <p:spPr>
          <a:xfrm>
            <a:off x="3982586" y="2498622"/>
            <a:ext cx="292231" cy="301657"/>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6" name="Oval 15"/>
          <p:cNvSpPr/>
          <p:nvPr/>
        </p:nvSpPr>
        <p:spPr>
          <a:xfrm>
            <a:off x="5946084" y="2474079"/>
            <a:ext cx="292231" cy="301657"/>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7" name="Oval 16"/>
          <p:cNvSpPr/>
          <p:nvPr/>
        </p:nvSpPr>
        <p:spPr>
          <a:xfrm>
            <a:off x="3560398" y="981239"/>
            <a:ext cx="243840" cy="264417"/>
          </a:xfrm>
          <a:prstGeom prst="ellipse">
            <a:avLst/>
          </a:prstGeom>
          <a:solidFill>
            <a:schemeClr val="accent3"/>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8" name="Oval 17"/>
          <p:cNvSpPr/>
          <p:nvPr/>
        </p:nvSpPr>
        <p:spPr>
          <a:xfrm>
            <a:off x="3982586" y="3098456"/>
            <a:ext cx="292231" cy="301657"/>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9" name="Oval 18"/>
          <p:cNvSpPr/>
          <p:nvPr/>
        </p:nvSpPr>
        <p:spPr>
          <a:xfrm>
            <a:off x="3982586" y="3762291"/>
            <a:ext cx="292231" cy="301657"/>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0" name="Oval 19"/>
          <p:cNvSpPr/>
          <p:nvPr/>
        </p:nvSpPr>
        <p:spPr>
          <a:xfrm>
            <a:off x="7921732" y="3101744"/>
            <a:ext cx="292231" cy="3016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1" name="Oval 20"/>
          <p:cNvSpPr/>
          <p:nvPr/>
        </p:nvSpPr>
        <p:spPr>
          <a:xfrm>
            <a:off x="5955155" y="3122549"/>
            <a:ext cx="292231" cy="301657"/>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2" name="Oval 21"/>
          <p:cNvSpPr/>
          <p:nvPr/>
        </p:nvSpPr>
        <p:spPr>
          <a:xfrm>
            <a:off x="5941722" y="3744716"/>
            <a:ext cx="292231" cy="301657"/>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3" name="Oval 22"/>
          <p:cNvSpPr/>
          <p:nvPr/>
        </p:nvSpPr>
        <p:spPr>
          <a:xfrm>
            <a:off x="7928765" y="3799690"/>
            <a:ext cx="292231" cy="3016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4" name="Oval 23"/>
          <p:cNvSpPr/>
          <p:nvPr/>
        </p:nvSpPr>
        <p:spPr>
          <a:xfrm>
            <a:off x="3982586" y="4392262"/>
            <a:ext cx="292231" cy="301657"/>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5" name="Oval 24"/>
          <p:cNvSpPr/>
          <p:nvPr/>
        </p:nvSpPr>
        <p:spPr>
          <a:xfrm>
            <a:off x="5955153" y="4422845"/>
            <a:ext cx="292231" cy="301657"/>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6" name="Oval 25"/>
          <p:cNvSpPr/>
          <p:nvPr/>
        </p:nvSpPr>
        <p:spPr>
          <a:xfrm>
            <a:off x="7928766" y="4419204"/>
            <a:ext cx="292231" cy="3016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7" name="Oval 26"/>
          <p:cNvSpPr/>
          <p:nvPr/>
        </p:nvSpPr>
        <p:spPr>
          <a:xfrm>
            <a:off x="3982586" y="5079618"/>
            <a:ext cx="292231" cy="301657"/>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8" name="Oval 27"/>
          <p:cNvSpPr/>
          <p:nvPr/>
        </p:nvSpPr>
        <p:spPr>
          <a:xfrm>
            <a:off x="7954902" y="5694624"/>
            <a:ext cx="292231" cy="3016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9" name="Oval 28"/>
          <p:cNvSpPr/>
          <p:nvPr/>
        </p:nvSpPr>
        <p:spPr>
          <a:xfrm>
            <a:off x="5942815" y="5698973"/>
            <a:ext cx="292231" cy="301657"/>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0" name="Oval 29"/>
          <p:cNvSpPr/>
          <p:nvPr/>
        </p:nvSpPr>
        <p:spPr>
          <a:xfrm>
            <a:off x="3982586" y="5753033"/>
            <a:ext cx="292231" cy="301657"/>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1" name="Oval 30"/>
          <p:cNvSpPr/>
          <p:nvPr/>
        </p:nvSpPr>
        <p:spPr>
          <a:xfrm>
            <a:off x="3982586" y="6327890"/>
            <a:ext cx="292231" cy="301657"/>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2" name="Oval 31"/>
          <p:cNvSpPr/>
          <p:nvPr/>
        </p:nvSpPr>
        <p:spPr>
          <a:xfrm>
            <a:off x="5967150" y="6327890"/>
            <a:ext cx="292231" cy="301657"/>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3" name="Oval 32"/>
          <p:cNvSpPr/>
          <p:nvPr/>
        </p:nvSpPr>
        <p:spPr>
          <a:xfrm>
            <a:off x="7951714" y="6327890"/>
            <a:ext cx="292231" cy="3016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4" name="Oval 33"/>
          <p:cNvSpPr/>
          <p:nvPr/>
        </p:nvSpPr>
        <p:spPr>
          <a:xfrm>
            <a:off x="7946261" y="5109000"/>
            <a:ext cx="292231" cy="301657"/>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5" name="Oval 34"/>
          <p:cNvSpPr/>
          <p:nvPr/>
        </p:nvSpPr>
        <p:spPr>
          <a:xfrm>
            <a:off x="5955153" y="5098099"/>
            <a:ext cx="292231" cy="301657"/>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2190040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bg2">
                    <a:lumMod val="50000"/>
                  </a:schemeClr>
                </a:solidFill>
              </a:rPr>
              <a:t>RECOMMENDATIONS</a:t>
            </a:r>
            <a:endParaRPr lang="en-AU" dirty="0"/>
          </a:p>
        </p:txBody>
      </p:sp>
      <p:sp>
        <p:nvSpPr>
          <p:cNvPr id="3" name="Content Placeholder 2"/>
          <p:cNvSpPr>
            <a:spLocks noGrp="1"/>
          </p:cNvSpPr>
          <p:nvPr>
            <p:ph idx="1"/>
          </p:nvPr>
        </p:nvSpPr>
        <p:spPr>
          <a:xfrm>
            <a:off x="677334" y="1378039"/>
            <a:ext cx="8968942" cy="5357612"/>
          </a:xfrm>
        </p:spPr>
        <p:txBody>
          <a:bodyPr>
            <a:normAutofit/>
          </a:bodyPr>
          <a:lstStyle/>
          <a:p>
            <a:r>
              <a:rPr lang="en-AU" sz="2400" b="1" dirty="0"/>
              <a:t>Recommendation 1</a:t>
            </a:r>
          </a:p>
          <a:p>
            <a:pPr marL="400050" lvl="1" indent="0">
              <a:buNone/>
            </a:pPr>
            <a:r>
              <a:rPr lang="en-AU" sz="2000" dirty="0"/>
              <a:t>The Sorell and Tasman Councils be voluntarily amalgamated into a new council which incorporates the existing municipal boundaries (Option 3). </a:t>
            </a:r>
          </a:p>
          <a:p>
            <a:r>
              <a:rPr lang="en-AU" sz="2400" b="1" dirty="0" smtClean="0"/>
              <a:t>Recommendation 2 </a:t>
            </a:r>
          </a:p>
          <a:p>
            <a:pPr marL="400050" lvl="1" indent="0">
              <a:buNone/>
            </a:pPr>
            <a:r>
              <a:rPr lang="en-AU" sz="1900" dirty="0"/>
              <a:t>The transitional process as outlined in the supporting recommendations for Option 3 </a:t>
            </a:r>
            <a:r>
              <a:rPr lang="en-AU" sz="1900" dirty="0" smtClean="0"/>
              <a:t>be </a:t>
            </a:r>
            <a:r>
              <a:rPr lang="en-AU" sz="1900" dirty="0"/>
              <a:t>implemented, including that: </a:t>
            </a:r>
          </a:p>
          <a:p>
            <a:pPr lvl="1"/>
            <a:r>
              <a:rPr lang="en-US" sz="1800" i="1" dirty="0"/>
              <a:t>The </a:t>
            </a:r>
            <a:r>
              <a:rPr lang="en-US" sz="1800" i="1" dirty="0" smtClean="0"/>
              <a:t>number of </a:t>
            </a:r>
            <a:r>
              <a:rPr lang="en-US" sz="1800" i="1" dirty="0"/>
              <a:t>councillors of the new amalgamated council be </a:t>
            </a:r>
            <a:r>
              <a:rPr lang="en-US" sz="1800" i="1" dirty="0" smtClean="0"/>
              <a:t>9.</a:t>
            </a:r>
            <a:endParaRPr lang="en-AU" sz="1800" dirty="0"/>
          </a:p>
          <a:p>
            <a:pPr lvl="1"/>
            <a:r>
              <a:rPr lang="en-US" sz="1800" i="1" dirty="0"/>
              <a:t>That </a:t>
            </a:r>
            <a:r>
              <a:rPr lang="en-US" sz="1800" i="1" dirty="0" smtClean="0"/>
              <a:t>(up </a:t>
            </a:r>
            <a:r>
              <a:rPr lang="en-US" sz="1800" i="1" dirty="0"/>
              <a:t>to </a:t>
            </a:r>
            <a:r>
              <a:rPr lang="en-US" sz="1800" i="1" dirty="0" smtClean="0"/>
              <a:t>3) </a:t>
            </a:r>
            <a:r>
              <a:rPr lang="en-US" sz="1800" i="1" dirty="0"/>
              <a:t>electoral districts be created as a transitional measure for </a:t>
            </a:r>
            <a:r>
              <a:rPr lang="en-US" sz="1800" i="1" dirty="0" smtClean="0"/>
              <a:t>up </a:t>
            </a:r>
            <a:r>
              <a:rPr lang="en-US" sz="1800" i="1" dirty="0"/>
              <a:t>to two local government terms.</a:t>
            </a:r>
            <a:endParaRPr lang="en-AU" sz="1800" dirty="0"/>
          </a:p>
          <a:p>
            <a:pPr lvl="1"/>
            <a:r>
              <a:rPr lang="en-US" sz="1800" i="1" dirty="0"/>
              <a:t>Electoral districts be based </a:t>
            </a:r>
            <a:r>
              <a:rPr lang="en-US" sz="1800" i="1" dirty="0" smtClean="0"/>
              <a:t>around either the </a:t>
            </a:r>
            <a:r>
              <a:rPr lang="en-US" sz="1800" i="1" dirty="0"/>
              <a:t>areas of: </a:t>
            </a:r>
            <a:endParaRPr lang="en-US" sz="1800" i="1" dirty="0" smtClean="0"/>
          </a:p>
          <a:p>
            <a:pPr lvl="2">
              <a:buFont typeface="Arial" panose="020B0604020202020204" pitchFamily="34" charset="0"/>
              <a:buChar char="•"/>
            </a:pPr>
            <a:r>
              <a:rPr lang="en-US" sz="1800" i="1" dirty="0" smtClean="0"/>
              <a:t>Tasman </a:t>
            </a:r>
            <a:r>
              <a:rPr lang="en-US" sz="1800" i="1" dirty="0"/>
              <a:t>Municipality (and adjacent areas of Sorell); Rural Sorell and Southern Beaches; and Sorell and Midway Point; or </a:t>
            </a:r>
            <a:endParaRPr lang="en-US" sz="1800" i="1" dirty="0" smtClean="0"/>
          </a:p>
          <a:p>
            <a:pPr lvl="2">
              <a:buFont typeface="Arial" panose="020B0604020202020204" pitchFamily="34" charset="0"/>
              <a:buChar char="•"/>
            </a:pPr>
            <a:r>
              <a:rPr lang="en-US" sz="1800" i="1" dirty="0"/>
              <a:t>(</a:t>
            </a:r>
            <a:r>
              <a:rPr lang="en-US" sz="1800" i="1" dirty="0" smtClean="0"/>
              <a:t>If </a:t>
            </a:r>
            <a:r>
              <a:rPr lang="en-US" sz="1800" i="1" dirty="0"/>
              <a:t>only two electoral districts are </a:t>
            </a:r>
            <a:r>
              <a:rPr lang="en-US" sz="1800" i="1" dirty="0" smtClean="0"/>
              <a:t>preferred) the </a:t>
            </a:r>
            <a:r>
              <a:rPr lang="en-US" sz="1800" i="1" dirty="0"/>
              <a:t>former Sorell and Tasman municipal areas</a:t>
            </a:r>
            <a:r>
              <a:rPr lang="en-US" sz="1800" i="1" dirty="0" smtClean="0"/>
              <a:t>.</a:t>
            </a:r>
            <a:endParaRPr lang="en-AU" sz="1800" dirty="0"/>
          </a:p>
        </p:txBody>
      </p:sp>
    </p:spTree>
    <p:extLst>
      <p:ext uri="{BB962C8B-B14F-4D97-AF65-F5344CB8AC3E}">
        <p14:creationId xmlns:p14="http://schemas.microsoft.com/office/powerpoint/2010/main" val="3633743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bg2">
                    <a:lumMod val="50000"/>
                  </a:schemeClr>
                </a:solidFill>
              </a:rPr>
              <a:t>RECOMMENDATIONS</a:t>
            </a:r>
            <a:endParaRPr lang="en-AU" dirty="0"/>
          </a:p>
        </p:txBody>
      </p:sp>
      <p:sp>
        <p:nvSpPr>
          <p:cNvPr id="3" name="Content Placeholder 2"/>
          <p:cNvSpPr>
            <a:spLocks noGrp="1"/>
          </p:cNvSpPr>
          <p:nvPr>
            <p:ph idx="1"/>
          </p:nvPr>
        </p:nvSpPr>
        <p:spPr>
          <a:xfrm>
            <a:off x="677334" y="1252603"/>
            <a:ext cx="8596668" cy="5262497"/>
          </a:xfrm>
        </p:spPr>
        <p:txBody>
          <a:bodyPr>
            <a:normAutofit fontScale="40000" lnSpcReduction="20000"/>
          </a:bodyPr>
          <a:lstStyle/>
          <a:p>
            <a:r>
              <a:rPr lang="en-US" sz="6000" b="1" dirty="0"/>
              <a:t>Recommendation 2 (continued</a:t>
            </a:r>
            <a:r>
              <a:rPr lang="en-US" sz="6000" b="1" dirty="0" smtClean="0"/>
              <a:t>)</a:t>
            </a:r>
          </a:p>
          <a:p>
            <a:pPr lvl="0"/>
            <a:r>
              <a:rPr lang="en-US" sz="4500" i="1" dirty="0" smtClean="0"/>
              <a:t>An </a:t>
            </a:r>
            <a:r>
              <a:rPr lang="en-US" sz="4500" i="1" dirty="0"/>
              <a:t>Interim Council be appointed for a period of up to 12 months and comprise either: </a:t>
            </a:r>
            <a:endParaRPr lang="en-AU" sz="4500" i="1" dirty="0"/>
          </a:p>
          <a:p>
            <a:pPr lvl="1"/>
            <a:r>
              <a:rPr lang="en-US" sz="4500" i="1" dirty="0"/>
              <a:t>3 ‘Commissioners’; with one an independent Chairperson; and with a member drawn from each of the affected municipal areas of Tasman and Sorell. (Option A); or</a:t>
            </a:r>
            <a:endParaRPr lang="en-AU" sz="4500" i="1" dirty="0"/>
          </a:p>
          <a:p>
            <a:pPr lvl="1"/>
            <a:r>
              <a:rPr lang="en-US" sz="4500" i="1" dirty="0" smtClean="0"/>
              <a:t>5 </a:t>
            </a:r>
            <a:r>
              <a:rPr lang="en-US" sz="4500" i="1" dirty="0"/>
              <a:t>members; with an independent Chairperson; the two Mayors of the existing Councils; and a councillor nominated by each of the existing Councils. (Option B).</a:t>
            </a:r>
            <a:endParaRPr lang="en-AU" sz="4500" i="1" dirty="0"/>
          </a:p>
          <a:p>
            <a:pPr lvl="0"/>
            <a:r>
              <a:rPr lang="en-US" sz="4500" i="1" dirty="0"/>
              <a:t>Current Councillors be appointed to act in the role of ‘Interim Community Board’ for the transition period until the election no later than October 2019, to conduct community consultation on the establishment of community boards in the new Council area </a:t>
            </a:r>
            <a:r>
              <a:rPr lang="en-US" sz="4500" i="1" dirty="0" smtClean="0"/>
              <a:t>post-transition</a:t>
            </a:r>
            <a:r>
              <a:rPr lang="en-US" sz="4500" i="1" dirty="0"/>
              <a:t>. </a:t>
            </a:r>
            <a:endParaRPr lang="en-AU" sz="4500" i="1" dirty="0"/>
          </a:p>
          <a:p>
            <a:pPr lvl="0"/>
            <a:r>
              <a:rPr lang="en-US" sz="4500" i="1" dirty="0" smtClean="0"/>
              <a:t>The General Manager continues on in the role as the General Manager until the expiry of his contract, at which time the new council could appoint its preferred General Manager. </a:t>
            </a:r>
            <a:endParaRPr lang="en-AU" sz="4500" i="1" dirty="0"/>
          </a:p>
          <a:p>
            <a:pPr lvl="0"/>
            <a:r>
              <a:rPr lang="en-US" sz="4500" i="1" dirty="0"/>
              <a:t>An amalgamated council be given the interim name of the ‘Sorell-Tasman Council</a:t>
            </a:r>
            <a:r>
              <a:rPr lang="en-US" sz="4500" i="1" dirty="0" smtClean="0"/>
              <a:t>’.</a:t>
            </a:r>
            <a:r>
              <a:rPr lang="en-AU" dirty="0" smtClean="0"/>
              <a:t/>
            </a:r>
            <a:br>
              <a:rPr lang="en-AU" dirty="0" smtClean="0"/>
            </a:br>
            <a:endParaRPr lang="en-AU" dirty="0"/>
          </a:p>
        </p:txBody>
      </p:sp>
    </p:spTree>
    <p:extLst>
      <p:ext uri="{BB962C8B-B14F-4D97-AF65-F5344CB8AC3E}">
        <p14:creationId xmlns:p14="http://schemas.microsoft.com/office/powerpoint/2010/main" val="4152254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0893"/>
          </a:xfrm>
        </p:spPr>
        <p:txBody>
          <a:bodyPr/>
          <a:lstStyle/>
          <a:p>
            <a:r>
              <a:rPr lang="en-AU" dirty="0">
                <a:solidFill>
                  <a:schemeClr val="bg2">
                    <a:lumMod val="50000"/>
                  </a:schemeClr>
                </a:solidFill>
              </a:rPr>
              <a:t>RECOMMENDATIONS</a:t>
            </a:r>
            <a:endParaRPr lang="en-AU" dirty="0"/>
          </a:p>
        </p:txBody>
      </p:sp>
      <p:sp>
        <p:nvSpPr>
          <p:cNvPr id="3" name="Content Placeholder 2"/>
          <p:cNvSpPr>
            <a:spLocks noGrp="1"/>
          </p:cNvSpPr>
          <p:nvPr>
            <p:ph idx="1"/>
          </p:nvPr>
        </p:nvSpPr>
        <p:spPr>
          <a:xfrm>
            <a:off x="677334" y="1578279"/>
            <a:ext cx="8596668" cy="4463083"/>
          </a:xfrm>
        </p:spPr>
        <p:txBody>
          <a:bodyPr>
            <a:normAutofit/>
          </a:bodyPr>
          <a:lstStyle/>
          <a:p>
            <a:r>
              <a:rPr lang="en-AU" sz="2400" b="1" dirty="0" smtClean="0"/>
              <a:t>Recommendation </a:t>
            </a:r>
            <a:r>
              <a:rPr lang="en-AU" sz="2400" b="1" dirty="0"/>
              <a:t>3 </a:t>
            </a:r>
          </a:p>
          <a:p>
            <a:pPr marL="400050" lvl="1" indent="0">
              <a:buNone/>
            </a:pPr>
            <a:r>
              <a:rPr lang="en-AU" sz="1800" dirty="0"/>
              <a:t>The State Government considers providing transitional assistance to support the Interim Council and staff to bring the operations of the existing Councils together</a:t>
            </a:r>
            <a:r>
              <a:rPr lang="en-AU" sz="1800" dirty="0" smtClean="0"/>
              <a:t>.</a:t>
            </a:r>
          </a:p>
          <a:p>
            <a:pPr marL="400050" lvl="1" indent="0">
              <a:buNone/>
            </a:pPr>
            <a:endParaRPr lang="en-AU" sz="1800" dirty="0"/>
          </a:p>
        </p:txBody>
      </p:sp>
    </p:spTree>
    <p:extLst>
      <p:ext uri="{BB962C8B-B14F-4D97-AF65-F5344CB8AC3E}">
        <p14:creationId xmlns:p14="http://schemas.microsoft.com/office/powerpoint/2010/main" val="250409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Background</a:t>
            </a:r>
            <a:r>
              <a:rPr lang="en-AU" b="1" cap="all" dirty="0">
                <a:effectLst>
                  <a:glow>
                    <a:srgbClr val="000000"/>
                  </a:glow>
                  <a:outerShdw sx="0" sy="0">
                    <a:srgbClr val="000000"/>
                  </a:outerShdw>
                  <a:reflection stA="0" endPos="0" fadeDir="0" sx="0" sy="0"/>
                </a:effectLst>
              </a:rPr>
              <a:t/>
            </a:r>
            <a:br>
              <a:rPr lang="en-AU" b="1" cap="all" dirty="0">
                <a:effectLst>
                  <a:glow>
                    <a:srgbClr val="000000"/>
                  </a:glow>
                  <a:outerShdw sx="0" sy="0">
                    <a:srgbClr val="000000"/>
                  </a:outerShdw>
                  <a:reflection stA="0" endPos="0" fadeDir="0" sx="0" sy="0"/>
                </a:effectLst>
              </a:rPr>
            </a:br>
            <a:endParaRPr lang="en-AU" dirty="0"/>
          </a:p>
        </p:txBody>
      </p:sp>
      <p:sp>
        <p:nvSpPr>
          <p:cNvPr id="3" name="Content Placeholder 2"/>
          <p:cNvSpPr>
            <a:spLocks noGrp="1"/>
          </p:cNvSpPr>
          <p:nvPr>
            <p:ph idx="1"/>
          </p:nvPr>
        </p:nvSpPr>
        <p:spPr>
          <a:xfrm>
            <a:off x="677334" y="1930401"/>
            <a:ext cx="8596668" cy="4110962"/>
          </a:xfrm>
        </p:spPr>
        <p:txBody>
          <a:bodyPr>
            <a:normAutofit fontScale="92500" lnSpcReduction="20000"/>
          </a:bodyPr>
          <a:lstStyle/>
          <a:p>
            <a:r>
              <a:rPr lang="en-AU" sz="2800" dirty="0" smtClean="0"/>
              <a:t>KPMG South East Feasibility Study &amp; Councils’ Consultation </a:t>
            </a:r>
          </a:p>
          <a:p>
            <a:r>
              <a:rPr lang="en-AU" sz="2800" dirty="0"/>
              <a:t>Sorell and Tasman Councils requested a </a:t>
            </a:r>
            <a:r>
              <a:rPr lang="en-AU" sz="2800" dirty="0" smtClean="0"/>
              <a:t>Review</a:t>
            </a:r>
            <a:endParaRPr lang="en-AU" sz="2800" dirty="0"/>
          </a:p>
          <a:p>
            <a:r>
              <a:rPr lang="en-AU" sz="2800" dirty="0"/>
              <a:t>Terms of Reference: </a:t>
            </a:r>
          </a:p>
          <a:p>
            <a:pPr lvl="1"/>
            <a:r>
              <a:rPr lang="en-AU" sz="2600" dirty="0"/>
              <a:t>Four Guiding Principles for Reform</a:t>
            </a:r>
          </a:p>
          <a:p>
            <a:pPr marL="1371600" lvl="2" indent="-457200">
              <a:buFont typeface="+mj-lt"/>
              <a:buAutoNum type="arabicPeriod"/>
            </a:pPr>
            <a:r>
              <a:rPr lang="en-AU" sz="2400" dirty="0"/>
              <a:t>Be in the interests of ratepayers;</a:t>
            </a:r>
          </a:p>
          <a:p>
            <a:pPr marL="1371600" lvl="2" indent="-457200">
              <a:buFont typeface="+mj-lt"/>
              <a:buAutoNum type="arabicPeriod"/>
            </a:pPr>
            <a:r>
              <a:rPr lang="en-AU" sz="2400" dirty="0"/>
              <a:t>Improve the level of service for communities;</a:t>
            </a:r>
          </a:p>
          <a:p>
            <a:pPr marL="1371600" lvl="2" indent="-457200">
              <a:buFont typeface="+mj-lt"/>
              <a:buAutoNum type="arabicPeriod"/>
            </a:pPr>
            <a:r>
              <a:rPr lang="en-AU" sz="2400" dirty="0"/>
              <a:t>Preserve and maintain local representation; and</a:t>
            </a:r>
          </a:p>
          <a:p>
            <a:pPr marL="1371600" lvl="2" indent="-457200">
              <a:buFont typeface="+mj-lt"/>
              <a:buAutoNum type="arabicPeriod"/>
            </a:pPr>
            <a:r>
              <a:rPr lang="en-AU" sz="2400" dirty="0"/>
              <a:t>Ensure that the financial status of the entities is strengthened.</a:t>
            </a:r>
          </a:p>
          <a:p>
            <a:endParaRPr lang="en-AU" sz="3000" dirty="0"/>
          </a:p>
          <a:p>
            <a:pPr marL="0" indent="0">
              <a:buNone/>
            </a:pPr>
            <a:endParaRPr lang="en-AU" dirty="0" smtClean="0"/>
          </a:p>
          <a:p>
            <a:endParaRPr lang="en-AU" dirty="0"/>
          </a:p>
        </p:txBody>
      </p:sp>
    </p:spTree>
    <p:extLst>
      <p:ext uri="{BB962C8B-B14F-4D97-AF65-F5344CB8AC3E}">
        <p14:creationId xmlns:p14="http://schemas.microsoft.com/office/powerpoint/2010/main" val="1510264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35110"/>
          </a:xfrm>
        </p:spPr>
        <p:txBody>
          <a:bodyPr>
            <a:normAutofit/>
          </a:bodyPr>
          <a:lstStyle/>
          <a:p>
            <a:r>
              <a:rPr lang="en-AU" dirty="0"/>
              <a:t>The Board’s </a:t>
            </a:r>
            <a:r>
              <a:rPr lang="en-AU" dirty="0" smtClean="0"/>
              <a:t>Approach</a:t>
            </a:r>
            <a:endParaRPr lang="en-AU" dirty="0"/>
          </a:p>
        </p:txBody>
      </p:sp>
      <p:sp>
        <p:nvSpPr>
          <p:cNvPr id="3" name="Content Placeholder 2"/>
          <p:cNvSpPr>
            <a:spLocks noGrp="1"/>
          </p:cNvSpPr>
          <p:nvPr>
            <p:ph idx="1"/>
          </p:nvPr>
        </p:nvSpPr>
        <p:spPr>
          <a:xfrm>
            <a:off x="677334" y="1751527"/>
            <a:ext cx="8596668" cy="4289835"/>
          </a:xfrm>
        </p:spPr>
        <p:txBody>
          <a:bodyPr>
            <a:normAutofit/>
          </a:bodyPr>
          <a:lstStyle/>
          <a:p>
            <a:r>
              <a:rPr lang="en-AU" sz="3200" dirty="0" smtClean="0"/>
              <a:t>Scope of the Review</a:t>
            </a:r>
          </a:p>
          <a:p>
            <a:pPr lvl="2"/>
            <a:r>
              <a:rPr lang="en-AU" sz="2400" b="1" dirty="0" smtClean="0"/>
              <a:t>Option </a:t>
            </a:r>
            <a:r>
              <a:rPr lang="en-AU" sz="2400" b="1" dirty="0"/>
              <a:t>1. No change to Sorell and Tasman </a:t>
            </a:r>
            <a:r>
              <a:rPr lang="en-AU" sz="2400" b="1" dirty="0" smtClean="0"/>
              <a:t>Councils</a:t>
            </a:r>
          </a:p>
          <a:p>
            <a:pPr marL="1371600" lvl="3" indent="0">
              <a:buNone/>
            </a:pPr>
            <a:r>
              <a:rPr lang="en-AU" sz="1800" dirty="0" smtClean="0"/>
              <a:t>Current Viability </a:t>
            </a:r>
            <a:r>
              <a:rPr lang="en-AU" sz="1800" dirty="0"/>
              <a:t>and Future Sustainability (</a:t>
            </a:r>
            <a:r>
              <a:rPr lang="en-AU" sz="1800" dirty="0" smtClean="0"/>
              <a:t>10-20 </a:t>
            </a:r>
            <a:r>
              <a:rPr lang="en-AU" sz="1800" dirty="0"/>
              <a:t>year outlook</a:t>
            </a:r>
            <a:r>
              <a:rPr lang="en-AU" sz="1800" dirty="0" smtClean="0"/>
              <a:t>) under the existing structure</a:t>
            </a:r>
          </a:p>
          <a:p>
            <a:pPr lvl="2"/>
            <a:r>
              <a:rPr lang="en-AU" sz="2400" b="1" dirty="0" smtClean="0"/>
              <a:t>Option 2. Further shared services options </a:t>
            </a:r>
            <a:endParaRPr lang="en-AU" sz="2400" dirty="0" smtClean="0"/>
          </a:p>
          <a:p>
            <a:pPr marL="1371600" lvl="3" indent="0">
              <a:buNone/>
            </a:pPr>
            <a:r>
              <a:rPr lang="en-AU" sz="1800" dirty="0" smtClean="0"/>
              <a:t>Potential </a:t>
            </a:r>
            <a:r>
              <a:rPr lang="en-AU" sz="1800" dirty="0"/>
              <a:t>to improve sustainability through </a:t>
            </a:r>
            <a:r>
              <a:rPr lang="en-AU" sz="1800" dirty="0" smtClean="0"/>
              <a:t>extended </a:t>
            </a:r>
            <a:r>
              <a:rPr lang="en-AU" sz="1800" dirty="0"/>
              <a:t>shared service </a:t>
            </a:r>
            <a:r>
              <a:rPr lang="en-AU" sz="1800" dirty="0" smtClean="0"/>
              <a:t>arrangements </a:t>
            </a:r>
            <a:endParaRPr lang="en-AU" sz="1800" dirty="0"/>
          </a:p>
          <a:p>
            <a:pPr lvl="2"/>
            <a:r>
              <a:rPr lang="en-AU" sz="2400" b="1" dirty="0"/>
              <a:t>Option 3. </a:t>
            </a:r>
            <a:r>
              <a:rPr lang="en-AU" sz="2400" b="1" dirty="0" smtClean="0"/>
              <a:t>Voluntary Amalgamation </a:t>
            </a:r>
            <a:r>
              <a:rPr lang="en-AU" sz="2400" b="1" dirty="0"/>
              <a:t>of Sorell and Tasman Councils</a:t>
            </a:r>
            <a:r>
              <a:rPr lang="en-AU" sz="2000" b="1" dirty="0"/>
              <a:t> </a:t>
            </a:r>
            <a:endParaRPr lang="en-AU" sz="2000" b="1" dirty="0" smtClean="0"/>
          </a:p>
          <a:p>
            <a:pPr marL="1371600" lvl="3" indent="0">
              <a:buNone/>
            </a:pPr>
            <a:r>
              <a:rPr lang="en-AU" sz="1800" dirty="0"/>
              <a:t>Potential to improve sustainability </a:t>
            </a:r>
            <a:r>
              <a:rPr lang="en-AU" sz="1800" dirty="0" smtClean="0"/>
              <a:t>as a new amalgamated council</a:t>
            </a:r>
            <a:endParaRPr lang="en-AU" sz="1800" dirty="0"/>
          </a:p>
          <a:p>
            <a:pPr lvl="2"/>
            <a:endParaRPr lang="en-AU" sz="1800" dirty="0"/>
          </a:p>
        </p:txBody>
      </p:sp>
    </p:spTree>
    <p:extLst>
      <p:ext uri="{BB962C8B-B14F-4D97-AF65-F5344CB8AC3E}">
        <p14:creationId xmlns:p14="http://schemas.microsoft.com/office/powerpoint/2010/main" val="2558975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1605566"/>
          </a:xfrm>
        </p:spPr>
        <p:txBody>
          <a:bodyPr>
            <a:normAutofit/>
          </a:bodyPr>
          <a:lstStyle/>
          <a:p>
            <a:r>
              <a:rPr lang="en-AU" dirty="0"/>
              <a:t>The Board’s </a:t>
            </a:r>
            <a:r>
              <a:rPr lang="en-AU" dirty="0" smtClean="0"/>
              <a:t>Approach (2)</a:t>
            </a:r>
            <a:endParaRPr lang="en-AU" dirty="0"/>
          </a:p>
        </p:txBody>
      </p:sp>
      <p:sp>
        <p:nvSpPr>
          <p:cNvPr id="3" name="Content Placeholder 2"/>
          <p:cNvSpPr>
            <a:spLocks noGrp="1"/>
          </p:cNvSpPr>
          <p:nvPr>
            <p:ph idx="1"/>
          </p:nvPr>
        </p:nvSpPr>
        <p:spPr>
          <a:xfrm>
            <a:off x="677334" y="1558345"/>
            <a:ext cx="8596668" cy="5022760"/>
          </a:xfrm>
        </p:spPr>
        <p:txBody>
          <a:bodyPr>
            <a:normAutofit fontScale="70000" lnSpcReduction="20000"/>
          </a:bodyPr>
          <a:lstStyle/>
          <a:p>
            <a:r>
              <a:rPr lang="en-AU" sz="3600" dirty="0" smtClean="0"/>
              <a:t>What is a sustainable council?</a:t>
            </a:r>
          </a:p>
          <a:p>
            <a:pPr lvl="1"/>
            <a:r>
              <a:rPr lang="en-AU" sz="2400" i="1" dirty="0" smtClean="0"/>
              <a:t>‘capacity </a:t>
            </a:r>
            <a:r>
              <a:rPr lang="en-AU" sz="2400" i="1" dirty="0"/>
              <a:t>to meet the agreed service and infrastructure needs of their community and absorb foreseeable changes and unexpected shocks into the future</a:t>
            </a:r>
            <a:r>
              <a:rPr lang="en-AU" sz="2400" i="1" dirty="0" smtClean="0"/>
              <a:t>’ </a:t>
            </a:r>
            <a:r>
              <a:rPr lang="en-AU" sz="2200" dirty="0" smtClean="0"/>
              <a:t>- KPMG for LG Victoria</a:t>
            </a:r>
          </a:p>
          <a:p>
            <a:pPr lvl="1"/>
            <a:r>
              <a:rPr lang="en-AU" sz="2400" dirty="0" smtClean="0"/>
              <a:t>‘</a:t>
            </a:r>
            <a:r>
              <a:rPr lang="en-AU" sz="2400" i="1" dirty="0" smtClean="0"/>
              <a:t>a budget that is balanced over the medium to long term without the need for significant increases in rates and charges or cuts to services, while the burden is being shared fairly between current and future ratepayers’</a:t>
            </a:r>
            <a:br>
              <a:rPr lang="en-AU" sz="2400" i="1" dirty="0" smtClean="0"/>
            </a:br>
            <a:r>
              <a:rPr lang="en-AU" sz="2400" dirty="0" smtClean="0"/>
              <a:t>- </a:t>
            </a:r>
            <a:r>
              <a:rPr lang="en-AU" sz="2200" dirty="0" smtClean="0"/>
              <a:t>Crowe Horwath for LG Board</a:t>
            </a:r>
          </a:p>
          <a:p>
            <a:r>
              <a:rPr lang="en-AU" sz="3600" dirty="0"/>
              <a:t>5 </a:t>
            </a:r>
            <a:r>
              <a:rPr lang="en-AU" sz="3600" dirty="0" smtClean="0"/>
              <a:t>key areas </a:t>
            </a:r>
            <a:r>
              <a:rPr lang="en-AU" sz="3600" dirty="0"/>
              <a:t>for councils to demonstrate performance</a:t>
            </a:r>
          </a:p>
          <a:p>
            <a:pPr lvl="2" fontAlgn="base"/>
            <a:r>
              <a:rPr lang="en-US" sz="2800" dirty="0">
                <a:effectLst>
                  <a:glow>
                    <a:srgbClr val="000000"/>
                  </a:glow>
                  <a:reflection stA="0" endPos="0" fadeDir="0" sx="0" sy="0"/>
                </a:effectLst>
              </a:rPr>
              <a:t>Financial sustainability</a:t>
            </a:r>
          </a:p>
          <a:p>
            <a:pPr lvl="2" fontAlgn="base"/>
            <a:r>
              <a:rPr lang="en-US" sz="2800" dirty="0">
                <a:effectLst>
                  <a:glow>
                    <a:srgbClr val="000000"/>
                  </a:glow>
                  <a:reflection stA="0" endPos="0" fadeDir="0" sx="0" sy="0"/>
                </a:effectLst>
              </a:rPr>
              <a:t>Adequate service delivery</a:t>
            </a:r>
            <a:endParaRPr lang="en-AU" sz="2800" dirty="0">
              <a:effectLst>
                <a:glow>
                  <a:srgbClr val="000000"/>
                </a:glow>
                <a:reflection stA="0" endPos="0" fadeDir="0" sx="0" sy="0"/>
              </a:effectLst>
            </a:endParaRPr>
          </a:p>
          <a:p>
            <a:pPr lvl="2" fontAlgn="base"/>
            <a:r>
              <a:rPr lang="en-US" sz="2800" dirty="0">
                <a:effectLst>
                  <a:glow>
                    <a:srgbClr val="000000"/>
                  </a:glow>
                  <a:reflection stA="0" endPos="0" fadeDir="0" sx="0" sy="0"/>
                </a:effectLst>
              </a:rPr>
              <a:t>Effective local representation </a:t>
            </a:r>
            <a:endParaRPr lang="en-AU" sz="2800" dirty="0">
              <a:effectLst>
                <a:glow>
                  <a:srgbClr val="000000"/>
                </a:glow>
                <a:reflection stA="0" endPos="0" fadeDir="0" sx="0" sy="0"/>
              </a:effectLst>
            </a:endParaRPr>
          </a:p>
          <a:p>
            <a:pPr lvl="2" fontAlgn="base"/>
            <a:r>
              <a:rPr lang="en-US" sz="2800" dirty="0">
                <a:effectLst>
                  <a:glow>
                    <a:srgbClr val="000000"/>
                  </a:glow>
                  <a:reflection stA="0" endPos="0" fadeDir="0" sx="0" sy="0"/>
                </a:effectLst>
              </a:rPr>
              <a:t>Meeting regulatory obligations</a:t>
            </a:r>
            <a:endParaRPr lang="en-AU" sz="2800" dirty="0">
              <a:effectLst>
                <a:glow>
                  <a:srgbClr val="000000"/>
                </a:glow>
                <a:reflection stA="0" endPos="0" fadeDir="0" sx="0" sy="0"/>
              </a:effectLst>
            </a:endParaRPr>
          </a:p>
          <a:p>
            <a:pPr lvl="2" fontAlgn="base"/>
            <a:r>
              <a:rPr lang="en-US" sz="2800" dirty="0">
                <a:effectLst>
                  <a:glow>
                    <a:srgbClr val="000000"/>
                  </a:glow>
                  <a:reflection stA="0" endPos="0" fadeDir="0" sx="0" sy="0"/>
                </a:effectLst>
              </a:rPr>
              <a:t>Managing municipal opportunities and challenges</a:t>
            </a:r>
            <a:endParaRPr lang="en-AU" sz="2800" dirty="0">
              <a:effectLst>
                <a:glow>
                  <a:srgbClr val="000000"/>
                </a:glow>
                <a:reflection stA="0" endPos="0" fadeDir="0" sx="0" sy="0"/>
              </a:effectLst>
            </a:endParaRPr>
          </a:p>
          <a:p>
            <a:pPr marL="1200150" lvl="2" indent="-342900">
              <a:buFontTx/>
              <a:buChar char="-"/>
            </a:pPr>
            <a:endParaRPr lang="en-AU" sz="2200" dirty="0" smtClean="0"/>
          </a:p>
          <a:p>
            <a:endParaRPr lang="en-AU" dirty="0" smtClean="0"/>
          </a:p>
        </p:txBody>
      </p:sp>
    </p:spTree>
    <p:extLst>
      <p:ext uri="{BB962C8B-B14F-4D97-AF65-F5344CB8AC3E}">
        <p14:creationId xmlns:p14="http://schemas.microsoft.com/office/powerpoint/2010/main" val="3803302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Process for </a:t>
            </a:r>
            <a:r>
              <a:rPr lang="en-AU" dirty="0" smtClean="0"/>
              <a:t>the </a:t>
            </a:r>
            <a:r>
              <a:rPr lang="en-AU" dirty="0"/>
              <a:t>Review</a:t>
            </a:r>
          </a:p>
        </p:txBody>
      </p:sp>
      <p:sp>
        <p:nvSpPr>
          <p:cNvPr id="3" name="Content Placeholder 2"/>
          <p:cNvSpPr>
            <a:spLocks noGrp="1"/>
          </p:cNvSpPr>
          <p:nvPr>
            <p:ph idx="1"/>
          </p:nvPr>
        </p:nvSpPr>
        <p:spPr>
          <a:xfrm>
            <a:off x="677334" y="1635617"/>
            <a:ext cx="8596668" cy="4405745"/>
          </a:xfrm>
        </p:spPr>
        <p:txBody>
          <a:bodyPr>
            <a:normAutofit fontScale="85000" lnSpcReduction="20000"/>
          </a:bodyPr>
          <a:lstStyle/>
          <a:p>
            <a:r>
              <a:rPr lang="en-AU" sz="2800" dirty="0" smtClean="0"/>
              <a:t>Public consultation (</a:t>
            </a:r>
            <a:r>
              <a:rPr lang="en-AU" sz="2400" dirty="0"/>
              <a:t>2</a:t>
            </a:r>
            <a:r>
              <a:rPr lang="en-AU" sz="2400" dirty="0" smtClean="0"/>
              <a:t>4 February-6 </a:t>
            </a:r>
            <a:r>
              <a:rPr lang="en-AU" sz="2400" dirty="0"/>
              <a:t>April </a:t>
            </a:r>
            <a:r>
              <a:rPr lang="en-AU" sz="2400" dirty="0" smtClean="0"/>
              <a:t>2018): </a:t>
            </a:r>
          </a:p>
          <a:p>
            <a:pPr lvl="1"/>
            <a:r>
              <a:rPr lang="en-AU" sz="2400" dirty="0" smtClean="0"/>
              <a:t>Over 50 written submissions (and a petition)</a:t>
            </a:r>
          </a:p>
          <a:p>
            <a:pPr lvl="1"/>
            <a:r>
              <a:rPr lang="en-AU" sz="2400" dirty="0" smtClean="0"/>
              <a:t>Three public </a:t>
            </a:r>
            <a:r>
              <a:rPr lang="en-AU" sz="2400" dirty="0"/>
              <a:t>hearings in Hobart, </a:t>
            </a:r>
            <a:r>
              <a:rPr lang="en-AU" sz="2400" dirty="0" smtClean="0"/>
              <a:t>Nubeena, and Sorell.</a:t>
            </a:r>
            <a:br>
              <a:rPr lang="en-AU" sz="2400" dirty="0" smtClean="0"/>
            </a:br>
            <a:endParaRPr lang="en-AU" sz="2400" dirty="0" smtClean="0"/>
          </a:p>
          <a:p>
            <a:r>
              <a:rPr lang="en-AU" sz="2800" dirty="0"/>
              <a:t>Independent Expert </a:t>
            </a:r>
            <a:r>
              <a:rPr lang="en-AU" sz="2800" dirty="0" smtClean="0"/>
              <a:t>Analysis (Crowe Horwath)</a:t>
            </a:r>
          </a:p>
          <a:p>
            <a:pPr lvl="1"/>
            <a:r>
              <a:rPr lang="en-AU" sz="2800" dirty="0"/>
              <a:t>Financial analysis and modelling</a:t>
            </a:r>
          </a:p>
          <a:p>
            <a:pPr lvl="2"/>
            <a:r>
              <a:rPr lang="en-AU" sz="2400" dirty="0"/>
              <a:t>Appraise the Feasibility Study’s findings and </a:t>
            </a:r>
            <a:r>
              <a:rPr lang="en-AU" sz="2400" dirty="0" smtClean="0"/>
              <a:t>modelling and the </a:t>
            </a:r>
            <a:r>
              <a:rPr lang="en-AU" sz="2400" dirty="0"/>
              <a:t>Councils’ </a:t>
            </a:r>
            <a:r>
              <a:rPr lang="en-AU" sz="2400" dirty="0" smtClean="0"/>
              <a:t>LTFMPs</a:t>
            </a:r>
            <a:endParaRPr lang="en-AU" sz="2400" dirty="0"/>
          </a:p>
          <a:p>
            <a:pPr lvl="2"/>
            <a:r>
              <a:rPr lang="en-AU" sz="2400" dirty="0"/>
              <a:t>Model long-term financial outlooks for both Councils and an amalgamated </a:t>
            </a:r>
            <a:r>
              <a:rPr lang="en-AU" sz="2400" dirty="0" smtClean="0"/>
              <a:t>council</a:t>
            </a:r>
            <a:endParaRPr lang="en-AU" sz="2400" dirty="0"/>
          </a:p>
          <a:p>
            <a:pPr lvl="2"/>
            <a:r>
              <a:rPr lang="en-AU" sz="2400" dirty="0" smtClean="0"/>
              <a:t>Model </a:t>
            </a:r>
            <a:r>
              <a:rPr lang="en-AU" sz="2400" dirty="0"/>
              <a:t>potential to align Sorell and Tasman Councils’ rating policies under amalgamation </a:t>
            </a:r>
            <a:r>
              <a:rPr lang="en-AU" sz="2400" dirty="0" smtClean="0"/>
              <a:t>option</a:t>
            </a:r>
            <a:endParaRPr lang="en-AU" sz="1300" dirty="0"/>
          </a:p>
          <a:p>
            <a:endParaRPr lang="en-AU" sz="3000" dirty="0"/>
          </a:p>
        </p:txBody>
      </p:sp>
    </p:spTree>
    <p:extLst>
      <p:ext uri="{BB962C8B-B14F-4D97-AF65-F5344CB8AC3E}">
        <p14:creationId xmlns:p14="http://schemas.microsoft.com/office/powerpoint/2010/main" val="707602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Key Features of the Sorell And Tasman Councils and Municipal Areas</a:t>
            </a:r>
            <a:endParaRPr lang="en-AU" dirty="0"/>
          </a:p>
        </p:txBody>
      </p:sp>
      <p:sp>
        <p:nvSpPr>
          <p:cNvPr id="3" name="Content Placeholder 2"/>
          <p:cNvSpPr>
            <a:spLocks noGrp="1"/>
          </p:cNvSpPr>
          <p:nvPr>
            <p:ph idx="1"/>
          </p:nvPr>
        </p:nvSpPr>
        <p:spPr/>
        <p:txBody>
          <a:bodyPr>
            <a:normAutofit fontScale="62500" lnSpcReduction="20000"/>
          </a:bodyPr>
          <a:lstStyle/>
          <a:p>
            <a:r>
              <a:rPr lang="en-AU" sz="3800" b="1" dirty="0"/>
              <a:t>Findings</a:t>
            </a:r>
            <a:endParaRPr lang="en-AU" sz="3800" dirty="0"/>
          </a:p>
          <a:p>
            <a:pPr lvl="1"/>
            <a:r>
              <a:rPr lang="en-AU" sz="3400" dirty="0"/>
              <a:t>Sorell and Tasman </a:t>
            </a:r>
            <a:r>
              <a:rPr lang="en-AU" sz="3400" dirty="0" smtClean="0"/>
              <a:t>have distinct </a:t>
            </a:r>
            <a:r>
              <a:rPr lang="en-AU" sz="3400" dirty="0"/>
              <a:t>demographic differences </a:t>
            </a:r>
            <a:r>
              <a:rPr lang="en-AU" sz="3400" dirty="0" smtClean="0"/>
              <a:t>yet complementary </a:t>
            </a:r>
            <a:r>
              <a:rPr lang="en-AU" sz="3400" dirty="0"/>
              <a:t>economic and social </a:t>
            </a:r>
            <a:r>
              <a:rPr lang="en-AU" sz="3400" dirty="0" smtClean="0"/>
              <a:t>interests</a:t>
            </a:r>
            <a:endParaRPr lang="en-AU" sz="3400" dirty="0"/>
          </a:p>
          <a:p>
            <a:pPr lvl="1"/>
            <a:r>
              <a:rPr lang="en-AU" sz="3400" dirty="0" smtClean="0"/>
              <a:t>Independent </a:t>
            </a:r>
            <a:r>
              <a:rPr lang="en-AU" sz="3400" dirty="0"/>
              <a:t>financial analysis </a:t>
            </a:r>
            <a:r>
              <a:rPr lang="en-AU" sz="3400" dirty="0" smtClean="0"/>
              <a:t>shows both </a:t>
            </a:r>
            <a:r>
              <a:rPr lang="en-AU" sz="3400" dirty="0"/>
              <a:t>Sorell and Tasman Councils are not at imminent risk of being financially </a:t>
            </a:r>
            <a:r>
              <a:rPr lang="en-AU" sz="3400" dirty="0" smtClean="0"/>
              <a:t>unviable </a:t>
            </a:r>
          </a:p>
          <a:p>
            <a:pPr marL="457200" lvl="1" indent="0">
              <a:buNone/>
            </a:pPr>
            <a:r>
              <a:rPr lang="en-AU" sz="3400" dirty="0" smtClean="0"/>
              <a:t>But ….</a:t>
            </a:r>
          </a:p>
          <a:p>
            <a:pPr lvl="1"/>
            <a:r>
              <a:rPr lang="en-AU" sz="3400" dirty="0"/>
              <a:t>Shared service arrangements are being used extensively to deliver financial efficiencies, with Tasman Council having a higher level of reliance on these </a:t>
            </a:r>
            <a:r>
              <a:rPr lang="en-AU" sz="3400" dirty="0" smtClean="0"/>
              <a:t>arrangements; and </a:t>
            </a:r>
          </a:p>
          <a:p>
            <a:pPr lvl="1"/>
            <a:r>
              <a:rPr lang="en-AU" sz="3400" dirty="0" smtClean="0"/>
              <a:t>The </a:t>
            </a:r>
            <a:r>
              <a:rPr lang="en-AU" sz="3400" dirty="0"/>
              <a:t>shared General Manager position between the Councils is critical to the success of these </a:t>
            </a:r>
            <a:r>
              <a:rPr lang="en-AU" sz="3400" dirty="0" smtClean="0"/>
              <a:t>arrangements.</a:t>
            </a:r>
            <a:endParaRPr lang="en-AU" sz="3400" dirty="0"/>
          </a:p>
          <a:p>
            <a:pPr lvl="2"/>
            <a:endParaRPr lang="en-AU" dirty="0"/>
          </a:p>
          <a:p>
            <a:pPr lvl="1"/>
            <a:endParaRPr lang="en-AU" dirty="0"/>
          </a:p>
        </p:txBody>
      </p:sp>
    </p:spTree>
    <p:extLst>
      <p:ext uri="{BB962C8B-B14F-4D97-AF65-F5344CB8AC3E}">
        <p14:creationId xmlns:p14="http://schemas.microsoft.com/office/powerpoint/2010/main" val="1723003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Option 1: Stand-alone Councils (No Change)</a:t>
            </a:r>
            <a:endParaRPr lang="en-AU" dirty="0"/>
          </a:p>
        </p:txBody>
      </p:sp>
      <p:sp>
        <p:nvSpPr>
          <p:cNvPr id="3" name="Content Placeholder 2"/>
          <p:cNvSpPr>
            <a:spLocks noGrp="1"/>
          </p:cNvSpPr>
          <p:nvPr>
            <p:ph idx="1"/>
          </p:nvPr>
        </p:nvSpPr>
        <p:spPr>
          <a:xfrm>
            <a:off x="677334" y="1930401"/>
            <a:ext cx="8596668" cy="4110962"/>
          </a:xfrm>
        </p:spPr>
        <p:txBody>
          <a:bodyPr>
            <a:noAutofit/>
          </a:bodyPr>
          <a:lstStyle/>
          <a:p>
            <a:r>
              <a:rPr lang="en-AU" b="1" dirty="0"/>
              <a:t>Findings</a:t>
            </a:r>
            <a:endParaRPr lang="en-AU" dirty="0"/>
          </a:p>
          <a:p>
            <a:pPr lvl="1"/>
            <a:r>
              <a:rPr lang="en-AU" sz="2000" dirty="0" smtClean="0"/>
              <a:t>When standardised </a:t>
            </a:r>
            <a:r>
              <a:rPr lang="en-AU" sz="2000" dirty="0"/>
              <a:t>assumptions and </a:t>
            </a:r>
            <a:r>
              <a:rPr lang="en-AU" sz="2000" dirty="0" smtClean="0"/>
              <a:t>realistic variations applied to LTFMPs - </a:t>
            </a:r>
            <a:r>
              <a:rPr lang="en-AU" sz="2000" dirty="0"/>
              <a:t>long-term sustainability is not as evident. </a:t>
            </a:r>
            <a:endParaRPr lang="en-AU" sz="2000" dirty="0" smtClean="0"/>
          </a:p>
          <a:p>
            <a:pPr lvl="1"/>
            <a:r>
              <a:rPr lang="en-AU" sz="2000" dirty="0"/>
              <a:t>The Board’s analysis indicates approximately an additional $5 million for Sorell Council and $2 million for Tasman Council in rates revenue over the 20–year period would be required to remain sustainable.</a:t>
            </a:r>
          </a:p>
          <a:p>
            <a:pPr lvl="1"/>
            <a:r>
              <a:rPr lang="en-AU" sz="2000" dirty="0"/>
              <a:t>Tasman Council is viable in the short-term, largely as a result of the favourable shared services arrangements that it benefits from with Sorell Council.</a:t>
            </a:r>
          </a:p>
          <a:p>
            <a:pPr lvl="1"/>
            <a:endParaRPr lang="en-AU" sz="2000" dirty="0"/>
          </a:p>
          <a:p>
            <a:pPr lvl="1"/>
            <a:endParaRPr lang="en-AU" sz="2000" dirty="0"/>
          </a:p>
        </p:txBody>
      </p:sp>
    </p:spTree>
    <p:extLst>
      <p:ext uri="{BB962C8B-B14F-4D97-AF65-F5344CB8AC3E}">
        <p14:creationId xmlns:p14="http://schemas.microsoft.com/office/powerpoint/2010/main" val="470863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Option 1: Stand-alone Councils (No Change)</a:t>
            </a:r>
          </a:p>
        </p:txBody>
      </p:sp>
      <p:sp>
        <p:nvSpPr>
          <p:cNvPr id="3" name="Content Placeholder 2"/>
          <p:cNvSpPr>
            <a:spLocks noGrp="1"/>
          </p:cNvSpPr>
          <p:nvPr>
            <p:ph idx="1"/>
          </p:nvPr>
        </p:nvSpPr>
        <p:spPr>
          <a:xfrm>
            <a:off x="677334" y="1930400"/>
            <a:ext cx="8596668" cy="4328731"/>
          </a:xfrm>
        </p:spPr>
        <p:txBody>
          <a:bodyPr>
            <a:normAutofit lnSpcReduction="10000"/>
          </a:bodyPr>
          <a:lstStyle/>
          <a:p>
            <a:pPr lvl="1"/>
            <a:r>
              <a:rPr lang="en-AU" sz="2000" dirty="0" smtClean="0"/>
              <a:t>Shared </a:t>
            </a:r>
            <a:r>
              <a:rPr lang="en-AU" sz="2000" dirty="0"/>
              <a:t>services arrangement </a:t>
            </a:r>
            <a:r>
              <a:rPr lang="en-AU" sz="2000" dirty="0" smtClean="0"/>
              <a:t>are highly vulnerable, risks include: </a:t>
            </a:r>
            <a:r>
              <a:rPr lang="en-AU" sz="1800" dirty="0" smtClean="0"/>
              <a:t>key </a:t>
            </a:r>
            <a:r>
              <a:rPr lang="en-AU" sz="1800" dirty="0"/>
              <a:t>person </a:t>
            </a:r>
            <a:r>
              <a:rPr lang="en-AU" sz="1800" dirty="0" smtClean="0"/>
              <a:t>dependencies; enduring support and increased demand in Sorell.</a:t>
            </a:r>
          </a:p>
          <a:p>
            <a:pPr lvl="1"/>
            <a:r>
              <a:rPr lang="en-AU" sz="2000" dirty="0" smtClean="0"/>
              <a:t>If </a:t>
            </a:r>
            <a:r>
              <a:rPr lang="en-AU" sz="2000" dirty="0"/>
              <a:t>shared services unwound …</a:t>
            </a:r>
          </a:p>
          <a:p>
            <a:pPr lvl="2"/>
            <a:r>
              <a:rPr lang="en-AU" sz="1800" dirty="0"/>
              <a:t>extra $3,500 per rateable property in Tasman (over 20 years) to maintain a sustainable council. </a:t>
            </a:r>
          </a:p>
          <a:p>
            <a:pPr lvl="2"/>
            <a:r>
              <a:rPr lang="en-AU" sz="1800" dirty="0"/>
              <a:t>May be beyond the capacity of Tasman ratepayers.</a:t>
            </a:r>
          </a:p>
          <a:p>
            <a:pPr lvl="1"/>
            <a:r>
              <a:rPr lang="en-AU" sz="2000" dirty="0"/>
              <a:t>Local representation under the stand-alone option would not change, BUT potential for improvements: </a:t>
            </a:r>
          </a:p>
          <a:p>
            <a:pPr lvl="2"/>
            <a:r>
              <a:rPr lang="en-AU" sz="1800" dirty="0"/>
              <a:t>introduction of community boards – voice for local communities.</a:t>
            </a:r>
          </a:p>
          <a:p>
            <a:pPr lvl="1"/>
            <a:r>
              <a:rPr lang="en-AU" sz="2000" dirty="0"/>
              <a:t>Little scope for increased capacity, challenging the ability of both Councils to satisfactorily meet regulatory obligations and service demands. </a:t>
            </a:r>
          </a:p>
          <a:p>
            <a:pPr lvl="1"/>
            <a:endParaRPr lang="en-AU" sz="2000" dirty="0" smtClean="0"/>
          </a:p>
        </p:txBody>
      </p:sp>
    </p:spTree>
    <p:extLst>
      <p:ext uri="{BB962C8B-B14F-4D97-AF65-F5344CB8AC3E}">
        <p14:creationId xmlns:p14="http://schemas.microsoft.com/office/powerpoint/2010/main" val="3060242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Option 2: Further Shared Services</a:t>
            </a:r>
            <a:endParaRPr lang="en-AU" dirty="0"/>
          </a:p>
        </p:txBody>
      </p:sp>
      <p:sp>
        <p:nvSpPr>
          <p:cNvPr id="3" name="Content Placeholder 2"/>
          <p:cNvSpPr>
            <a:spLocks noGrp="1"/>
          </p:cNvSpPr>
          <p:nvPr>
            <p:ph idx="1"/>
          </p:nvPr>
        </p:nvSpPr>
        <p:spPr>
          <a:xfrm>
            <a:off x="677334" y="1687133"/>
            <a:ext cx="8596668" cy="4354230"/>
          </a:xfrm>
        </p:spPr>
        <p:txBody>
          <a:bodyPr>
            <a:normAutofit/>
          </a:bodyPr>
          <a:lstStyle/>
          <a:p>
            <a:r>
              <a:rPr lang="en-AU" b="1" dirty="0"/>
              <a:t>Findings</a:t>
            </a:r>
            <a:endParaRPr lang="en-AU" dirty="0"/>
          </a:p>
          <a:p>
            <a:pPr lvl="1"/>
            <a:r>
              <a:rPr lang="en-AU" sz="2400" dirty="0" smtClean="0"/>
              <a:t>Limited </a:t>
            </a:r>
            <a:r>
              <a:rPr lang="en-AU" sz="2400" dirty="0"/>
              <a:t>viable options available to Sorell and Tasman Councils for further shared services in new service areas. </a:t>
            </a:r>
          </a:p>
          <a:p>
            <a:pPr lvl="2"/>
            <a:r>
              <a:rPr lang="en-AU" sz="2000" dirty="0" smtClean="0"/>
              <a:t>marginal </a:t>
            </a:r>
            <a:r>
              <a:rPr lang="en-AU" sz="2000" dirty="0"/>
              <a:t>efficiencies at best.</a:t>
            </a:r>
          </a:p>
          <a:p>
            <a:pPr lvl="2"/>
            <a:r>
              <a:rPr lang="en-AU" sz="2000" dirty="0" smtClean="0"/>
              <a:t>but…could </a:t>
            </a:r>
            <a:r>
              <a:rPr lang="en-AU" sz="2000" dirty="0"/>
              <a:t>be better arrangements in place for the existing shared services if the Councils continue to stand alone.</a:t>
            </a:r>
          </a:p>
          <a:p>
            <a:pPr lvl="1"/>
            <a:r>
              <a:rPr lang="en-AU" sz="2400" dirty="0" smtClean="0"/>
              <a:t>(As with Option 1) shared </a:t>
            </a:r>
            <a:r>
              <a:rPr lang="en-AU" sz="2400" dirty="0"/>
              <a:t>services are highly </a:t>
            </a:r>
            <a:r>
              <a:rPr lang="en-AU" sz="2400" dirty="0" smtClean="0"/>
              <a:t>vulnerable. </a:t>
            </a:r>
            <a:endParaRPr lang="en-AU" sz="2400" dirty="0"/>
          </a:p>
        </p:txBody>
      </p:sp>
    </p:spTree>
    <p:extLst>
      <p:ext uri="{BB962C8B-B14F-4D97-AF65-F5344CB8AC3E}">
        <p14:creationId xmlns:p14="http://schemas.microsoft.com/office/powerpoint/2010/main" val="19627300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888</TotalTime>
  <Words>1288</Words>
  <Application>Microsoft Office PowerPoint</Application>
  <PresentationFormat>Widescreen</PresentationFormat>
  <Paragraphs>125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Wingdings 3</vt:lpstr>
      <vt:lpstr>Facet</vt:lpstr>
      <vt:lpstr>PowerPoint Presentation</vt:lpstr>
      <vt:lpstr>Background </vt:lpstr>
      <vt:lpstr>The Board’s Approach</vt:lpstr>
      <vt:lpstr>The Board’s Approach (2)</vt:lpstr>
      <vt:lpstr>Process for the Review</vt:lpstr>
      <vt:lpstr>Key Features of the Sorell And Tasman Councils and Municipal Areas</vt:lpstr>
      <vt:lpstr>Option 1: Stand-alone Councils (No Change)</vt:lpstr>
      <vt:lpstr>Option 1: Stand-alone Councils (No Change)</vt:lpstr>
      <vt:lpstr>Option 2: Further Shared Services</vt:lpstr>
      <vt:lpstr>Option 3: Voluntary Amalgamation</vt:lpstr>
      <vt:lpstr>Option 3: Voluntary Amalgamation</vt:lpstr>
      <vt:lpstr>Option 3: Voluntary Amalgamation</vt:lpstr>
      <vt:lpstr>Assessment Against Guiding Principles For Reform </vt:lpstr>
      <vt:lpstr>RECOMMENDATIONS</vt:lpstr>
      <vt:lpstr>RECOMMENDATIONS</vt:lpstr>
      <vt:lpstr>RECOMMENDATIONS</vt:lpstr>
    </vt:vector>
  </TitlesOfParts>
  <Company>Department of Premier and Cabinet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Barnier, Michael</dc:creator>
  <cp:lastModifiedBy>Young, Margaret</cp:lastModifiedBy>
  <cp:revision>60</cp:revision>
  <cp:lastPrinted>2018-08-01T03:39:42Z</cp:lastPrinted>
  <dcterms:created xsi:type="dcterms:W3CDTF">2018-07-03T03:36:27Z</dcterms:created>
  <dcterms:modified xsi:type="dcterms:W3CDTF">2018-08-02T06:08:34Z</dcterms:modified>
</cp:coreProperties>
</file>